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sldIdLst>
    <p:sldId id="256" r:id="rId5"/>
    <p:sldId id="2139172869" r:id="rId6"/>
    <p:sldId id="2139172877" r:id="rId7"/>
    <p:sldId id="2139172919" r:id="rId8"/>
    <p:sldId id="2139172880" r:id="rId9"/>
    <p:sldId id="2139172922" r:id="rId10"/>
    <p:sldId id="2139172923" r:id="rId11"/>
    <p:sldId id="2139172924" r:id="rId12"/>
    <p:sldId id="2139172925" r:id="rId13"/>
    <p:sldId id="2139172926" r:id="rId14"/>
    <p:sldId id="213917288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D396D04-9C04-8404-055F-B7E271861C34}" name="McKillop, Kyle - ARS" initials="MA" userId="S::kyle.mckillop@usda.gov::f8ca1ca8-4224-4523-a2cb-17df1cc11b01" providerId="AD"/>
  <p188:author id="{9789665F-052F-8CF6-6B77-2790C6F1B2B1}" name="Davis, Cindy - REE-ARS, Beltsville, MD" initials="DM" userId="S::cindy.davis2@usda.gov::64bba970-8b87-4674-9871-135f0e266979" providerId="AD"/>
  <p188:author id="{2D29537E-725D-027E-F386-52F6E253D8A2}" name="Fukagawa, Naomi - ARS" initials="FA" userId="S::naomi.fukagawa@usda.gov::7e6ef52d-d741-4dca-9c9a-704641221278" providerId="AD"/>
  <p188:author id="{2672F2A7-8C4D-1F6C-85BD-856B7B190AA2}" name="Novotny, Janet" initials="NJ" userId="S::janet.novotny@usda.gov::0486bca5-c081-4768-bdaa-a69a71831a5f" providerId="AD"/>
  <p188:author id="{CEDDDECF-98D7-85C5-678D-34BE74231FBA}" name="McKillop, Kyle - ARS" initials="MKA" userId="S::Kyle.McKillop@usda.gov::f8ca1ca8-4224-4523-a2cb-17df1cc11b0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cKillop, Kyle - ARS" initials="MKA" lastIdx="9" clrIdx="0">
    <p:extLst>
      <p:ext uri="{19B8F6BF-5375-455C-9EA6-DF929625EA0E}">
        <p15:presenceInfo xmlns:p15="http://schemas.microsoft.com/office/powerpoint/2012/main" userId="S::Kyle.McKillop@usda.gov::f8ca1ca8-4224-4523-a2cb-17df1cc11b01" providerId="AD"/>
      </p:ext>
    </p:extLst>
  </p:cmAuthor>
  <p:cmAuthor id="2" name="Fukagawa, Naomi - ARS" initials="FNA" lastIdx="4" clrIdx="1">
    <p:extLst>
      <p:ext uri="{19B8F6BF-5375-455C-9EA6-DF929625EA0E}">
        <p15:presenceInfo xmlns:p15="http://schemas.microsoft.com/office/powerpoint/2012/main" userId="S::naomi.fukagawa@usda.gov::7e6ef52d-d741-4dca-9c9a-70464122127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a:srgbClr val="CC99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FC82CF-4934-43B5-A78C-BBEAFE3BD4E7}" v="2" dt="2024-02-22T22:00:17.4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431" autoAdjust="0"/>
  </p:normalViewPr>
  <p:slideViewPr>
    <p:cSldViewPr snapToGrid="0">
      <p:cViewPr varScale="1">
        <p:scale>
          <a:sx n="95" d="100"/>
          <a:sy n="95" d="100"/>
        </p:scale>
        <p:origin x="1158"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kle, Melissa - REE-ARS" userId="200904c6-7cb5-4ffe-b765-df1cc0b0cdf0" providerId="ADAL" clId="{34FC82CF-4934-43B5-A78C-BBEAFE3BD4E7}"/>
    <pc:docChg chg="custSel addSld delSld modSld sldOrd">
      <pc:chgData name="Nickle, Melissa - REE-ARS" userId="200904c6-7cb5-4ffe-b765-df1cc0b0cdf0" providerId="ADAL" clId="{34FC82CF-4934-43B5-A78C-BBEAFE3BD4E7}" dt="2024-02-24T02:09:12.049" v="8333"/>
      <pc:docMkLst>
        <pc:docMk/>
      </pc:docMkLst>
      <pc:sldChg chg="modSp mod modNotesTx">
        <pc:chgData name="Nickle, Melissa - REE-ARS" userId="200904c6-7cb5-4ffe-b765-df1cc0b0cdf0" providerId="ADAL" clId="{34FC82CF-4934-43B5-A78C-BBEAFE3BD4E7}" dt="2024-02-24T02:04:17.739" v="8308" actId="20577"/>
        <pc:sldMkLst>
          <pc:docMk/>
          <pc:sldMk cId="1666045457" sldId="256"/>
        </pc:sldMkLst>
        <pc:spChg chg="mod">
          <ac:chgData name="Nickle, Melissa - REE-ARS" userId="200904c6-7cb5-4ffe-b765-df1cc0b0cdf0" providerId="ADAL" clId="{34FC82CF-4934-43B5-A78C-BBEAFE3BD4E7}" dt="2024-02-24T01:25:28.650" v="5373" actId="14100"/>
          <ac:spMkLst>
            <pc:docMk/>
            <pc:sldMk cId="1666045457" sldId="256"/>
            <ac:spMk id="2" creationId="{9E1CD326-8608-40AC-9055-58313611C831}"/>
          </ac:spMkLst>
        </pc:spChg>
        <pc:spChg chg="mod">
          <ac:chgData name="Nickle, Melissa - REE-ARS" userId="200904c6-7cb5-4ffe-b765-df1cc0b0cdf0" providerId="ADAL" clId="{34FC82CF-4934-43B5-A78C-BBEAFE3BD4E7}" dt="2024-02-24T01:24:58.071" v="5372" actId="20577"/>
          <ac:spMkLst>
            <pc:docMk/>
            <pc:sldMk cId="1666045457" sldId="256"/>
            <ac:spMk id="3" creationId="{7F816956-74D0-4F01-867E-71D3977D35FF}"/>
          </ac:spMkLst>
        </pc:spChg>
      </pc:sldChg>
      <pc:sldChg chg="del">
        <pc:chgData name="Nickle, Melissa - REE-ARS" userId="200904c6-7cb5-4ffe-b765-df1cc0b0cdf0" providerId="ADAL" clId="{34FC82CF-4934-43B5-A78C-BBEAFE3BD4E7}" dt="2024-02-22T22:03:16.335" v="233" actId="2696"/>
        <pc:sldMkLst>
          <pc:docMk/>
          <pc:sldMk cId="0" sldId="258"/>
        </pc:sldMkLst>
      </pc:sldChg>
      <pc:sldChg chg="del setBg">
        <pc:chgData name="Nickle, Melissa - REE-ARS" userId="200904c6-7cb5-4ffe-b765-df1cc0b0cdf0" providerId="ADAL" clId="{34FC82CF-4934-43B5-A78C-BBEAFE3BD4E7}" dt="2024-02-22T22:03:13.564" v="232" actId="2696"/>
        <pc:sldMkLst>
          <pc:docMk/>
          <pc:sldMk cId="0" sldId="259"/>
        </pc:sldMkLst>
      </pc:sldChg>
      <pc:sldChg chg="del">
        <pc:chgData name="Nickle, Melissa - REE-ARS" userId="200904c6-7cb5-4ffe-b765-df1cc0b0cdf0" providerId="ADAL" clId="{34FC82CF-4934-43B5-A78C-BBEAFE3BD4E7}" dt="2024-02-22T22:03:10.758" v="231" actId="2696"/>
        <pc:sldMkLst>
          <pc:docMk/>
          <pc:sldMk cId="0" sldId="260"/>
        </pc:sldMkLst>
      </pc:sldChg>
      <pc:sldChg chg="del">
        <pc:chgData name="Nickle, Melissa - REE-ARS" userId="200904c6-7cb5-4ffe-b765-df1cc0b0cdf0" providerId="ADAL" clId="{34FC82CF-4934-43B5-A78C-BBEAFE3BD4E7}" dt="2024-02-22T22:32:28.286" v="2110" actId="2696"/>
        <pc:sldMkLst>
          <pc:docMk/>
          <pc:sldMk cId="103759912" sldId="569"/>
        </pc:sldMkLst>
      </pc:sldChg>
      <pc:sldChg chg="modNotesTx">
        <pc:chgData name="Nickle, Melissa - REE-ARS" userId="200904c6-7cb5-4ffe-b765-df1cc0b0cdf0" providerId="ADAL" clId="{34FC82CF-4934-43B5-A78C-BBEAFE3BD4E7}" dt="2024-02-24T01:41:31.479" v="7120" actId="20577"/>
        <pc:sldMkLst>
          <pc:docMk/>
          <pc:sldMk cId="1121510970" sldId="2139172869"/>
        </pc:sldMkLst>
      </pc:sldChg>
      <pc:sldChg chg="del">
        <pc:chgData name="Nickle, Melissa - REE-ARS" userId="200904c6-7cb5-4ffe-b765-df1cc0b0cdf0" providerId="ADAL" clId="{34FC82CF-4934-43B5-A78C-BBEAFE3BD4E7}" dt="2024-02-22T21:53:36.989" v="17" actId="2696"/>
        <pc:sldMkLst>
          <pc:docMk/>
          <pc:sldMk cId="550124406" sldId="2139172871"/>
        </pc:sldMkLst>
      </pc:sldChg>
      <pc:sldChg chg="del">
        <pc:chgData name="Nickle, Melissa - REE-ARS" userId="200904c6-7cb5-4ffe-b765-df1cc0b0cdf0" providerId="ADAL" clId="{34FC82CF-4934-43B5-A78C-BBEAFE3BD4E7}" dt="2024-02-22T21:53:39.748" v="18" actId="2696"/>
        <pc:sldMkLst>
          <pc:docMk/>
          <pc:sldMk cId="2368542188" sldId="2139172876"/>
        </pc:sldMkLst>
      </pc:sldChg>
      <pc:sldChg chg="modNotesTx">
        <pc:chgData name="Nickle, Melissa - REE-ARS" userId="200904c6-7cb5-4ffe-b765-df1cc0b0cdf0" providerId="ADAL" clId="{34FC82CF-4934-43B5-A78C-BBEAFE3BD4E7}" dt="2024-02-22T21:57:51.229" v="180" actId="20577"/>
        <pc:sldMkLst>
          <pc:docMk/>
          <pc:sldMk cId="3621235778" sldId="2139172877"/>
        </pc:sldMkLst>
      </pc:sldChg>
      <pc:sldChg chg="modSp mod modNotesTx">
        <pc:chgData name="Nickle, Melissa - REE-ARS" userId="200904c6-7cb5-4ffe-b765-df1cc0b0cdf0" providerId="ADAL" clId="{34FC82CF-4934-43B5-A78C-BBEAFE3BD4E7}" dt="2024-02-24T01:27:07.857" v="5462" actId="20577"/>
        <pc:sldMkLst>
          <pc:docMk/>
          <pc:sldMk cId="4118217323" sldId="2139172880"/>
        </pc:sldMkLst>
        <pc:spChg chg="mod">
          <ac:chgData name="Nickle, Melissa - REE-ARS" userId="200904c6-7cb5-4ffe-b765-df1cc0b0cdf0" providerId="ADAL" clId="{34FC82CF-4934-43B5-A78C-BBEAFE3BD4E7}" dt="2024-02-23T23:38:08.971" v="2470" actId="20577"/>
          <ac:spMkLst>
            <pc:docMk/>
            <pc:sldMk cId="4118217323" sldId="2139172880"/>
            <ac:spMk id="3" creationId="{9E45D279-0DE6-89CC-9F3F-077C047A5244}"/>
          </ac:spMkLst>
        </pc:spChg>
      </pc:sldChg>
      <pc:sldChg chg="delSp modSp mod modNotesTx">
        <pc:chgData name="Nickle, Melissa - REE-ARS" userId="200904c6-7cb5-4ffe-b765-df1cc0b0cdf0" providerId="ADAL" clId="{34FC82CF-4934-43B5-A78C-BBEAFE3BD4E7}" dt="2024-02-24T02:08:05.852" v="8327" actId="6549"/>
        <pc:sldMkLst>
          <pc:docMk/>
          <pc:sldMk cId="1637699360" sldId="2139172884"/>
        </pc:sldMkLst>
        <pc:spChg chg="mod">
          <ac:chgData name="Nickle, Melissa - REE-ARS" userId="200904c6-7cb5-4ffe-b765-df1cc0b0cdf0" providerId="ADAL" clId="{34FC82CF-4934-43B5-A78C-BBEAFE3BD4E7}" dt="2024-02-24T01:52:09.889" v="7629" actId="14100"/>
          <ac:spMkLst>
            <pc:docMk/>
            <pc:sldMk cId="1637699360" sldId="2139172884"/>
            <ac:spMk id="2" creationId="{3C2D5E7C-9C5B-620D-DD2B-6705BDC26251}"/>
          </ac:spMkLst>
        </pc:spChg>
        <pc:spChg chg="mod">
          <ac:chgData name="Nickle, Melissa - REE-ARS" userId="200904c6-7cb5-4ffe-b765-df1cc0b0cdf0" providerId="ADAL" clId="{34FC82CF-4934-43B5-A78C-BBEAFE3BD4E7}" dt="2024-02-24T01:58:11.400" v="7697" actId="14100"/>
          <ac:spMkLst>
            <pc:docMk/>
            <pc:sldMk cId="1637699360" sldId="2139172884"/>
            <ac:spMk id="3" creationId="{CA4F0BDD-CCFB-4EE3-5109-DCA1F883F43E}"/>
          </ac:spMkLst>
        </pc:spChg>
        <pc:graphicFrameChg chg="del">
          <ac:chgData name="Nickle, Melissa - REE-ARS" userId="200904c6-7cb5-4ffe-b765-df1cc0b0cdf0" providerId="ADAL" clId="{34FC82CF-4934-43B5-A78C-BBEAFE3BD4E7}" dt="2024-02-22T22:01:35.677" v="185" actId="478"/>
          <ac:graphicFrameMkLst>
            <pc:docMk/>
            <pc:sldMk cId="1637699360" sldId="2139172884"/>
            <ac:graphicFrameMk id="4" creationId="{B2D42F57-3CCE-0B07-5299-FCD767996FEA}"/>
          </ac:graphicFrameMkLst>
        </pc:graphicFrameChg>
      </pc:sldChg>
      <pc:sldChg chg="modNotesTx">
        <pc:chgData name="Nickle, Melissa - REE-ARS" userId="200904c6-7cb5-4ffe-b765-df1cc0b0cdf0" providerId="ADAL" clId="{34FC82CF-4934-43B5-A78C-BBEAFE3BD4E7}" dt="2024-02-23T23:34:33.174" v="2205" actId="20577"/>
        <pc:sldMkLst>
          <pc:docMk/>
          <pc:sldMk cId="2664140745" sldId="2139172919"/>
        </pc:sldMkLst>
      </pc:sldChg>
      <pc:sldChg chg="del">
        <pc:chgData name="Nickle, Melissa - REE-ARS" userId="200904c6-7cb5-4ffe-b765-df1cc0b0cdf0" providerId="ADAL" clId="{34FC82CF-4934-43B5-A78C-BBEAFE3BD4E7}" dt="2024-02-22T21:58:39.408" v="181" actId="2696"/>
        <pc:sldMkLst>
          <pc:docMk/>
          <pc:sldMk cId="1018246627" sldId="2139172920"/>
        </pc:sldMkLst>
      </pc:sldChg>
      <pc:sldChg chg="modSp mod ord modNotesTx">
        <pc:chgData name="Nickle, Melissa - REE-ARS" userId="200904c6-7cb5-4ffe-b765-df1cc0b0cdf0" providerId="ADAL" clId="{34FC82CF-4934-43B5-A78C-BBEAFE3BD4E7}" dt="2024-02-24T02:05:53.148" v="8309"/>
        <pc:sldMkLst>
          <pc:docMk/>
          <pc:sldMk cId="287898751" sldId="2139172922"/>
        </pc:sldMkLst>
        <pc:spChg chg="mod">
          <ac:chgData name="Nickle, Melissa - REE-ARS" userId="200904c6-7cb5-4ffe-b765-df1cc0b0cdf0" providerId="ADAL" clId="{34FC82CF-4934-43B5-A78C-BBEAFE3BD4E7}" dt="2024-02-22T22:02:29.359" v="230" actId="20577"/>
          <ac:spMkLst>
            <pc:docMk/>
            <pc:sldMk cId="287898751" sldId="2139172922"/>
            <ac:spMk id="4" creationId="{A2EAB9CF-DE0D-1C6A-D2EA-D55075161B24}"/>
          </ac:spMkLst>
        </pc:spChg>
        <pc:spChg chg="mod">
          <ac:chgData name="Nickle, Melissa - REE-ARS" userId="200904c6-7cb5-4ffe-b765-df1cc0b0cdf0" providerId="ADAL" clId="{34FC82CF-4934-43B5-A78C-BBEAFE3BD4E7}" dt="2024-02-24T00:43:37.939" v="5262" actId="20577"/>
          <ac:spMkLst>
            <pc:docMk/>
            <pc:sldMk cId="287898751" sldId="2139172922"/>
            <ac:spMk id="5" creationId="{9C60B5D6-A31F-2F4A-37A0-CEDFB0B05172}"/>
          </ac:spMkLst>
        </pc:spChg>
      </pc:sldChg>
      <pc:sldChg chg="modSp add mod ord modNotesTx">
        <pc:chgData name="Nickle, Melissa - REE-ARS" userId="200904c6-7cb5-4ffe-b765-df1cc0b0cdf0" providerId="ADAL" clId="{34FC82CF-4934-43B5-A78C-BBEAFE3BD4E7}" dt="2024-02-24T02:08:32.294" v="8329"/>
        <pc:sldMkLst>
          <pc:docMk/>
          <pc:sldMk cId="1298457282" sldId="2139172923"/>
        </pc:sldMkLst>
        <pc:spChg chg="mod">
          <ac:chgData name="Nickle, Melissa - REE-ARS" userId="200904c6-7cb5-4ffe-b765-df1cc0b0cdf0" providerId="ADAL" clId="{34FC82CF-4934-43B5-A78C-BBEAFE3BD4E7}" dt="2024-02-24T00:07:28.142" v="3582" actId="14100"/>
          <ac:spMkLst>
            <pc:docMk/>
            <pc:sldMk cId="1298457282" sldId="2139172923"/>
            <ac:spMk id="2" creationId="{71860F8F-FD39-E22A-84B4-A33EDDB66932}"/>
          </ac:spMkLst>
        </pc:spChg>
        <pc:spChg chg="mod">
          <ac:chgData name="Nickle, Melissa - REE-ARS" userId="200904c6-7cb5-4ffe-b765-df1cc0b0cdf0" providerId="ADAL" clId="{34FC82CF-4934-43B5-A78C-BBEAFE3BD4E7}" dt="2024-02-24T00:46:31.488" v="5321" actId="13926"/>
          <ac:spMkLst>
            <pc:docMk/>
            <pc:sldMk cId="1298457282" sldId="2139172923"/>
            <ac:spMk id="3" creationId="{30584264-A6F6-05A0-8E77-E98496EC9C7B}"/>
          </ac:spMkLst>
        </pc:spChg>
      </pc:sldChg>
      <pc:sldChg chg="del">
        <pc:chgData name="Nickle, Melissa - REE-ARS" userId="200904c6-7cb5-4ffe-b765-df1cc0b0cdf0" providerId="ADAL" clId="{34FC82CF-4934-43B5-A78C-BBEAFE3BD4E7}" dt="2024-02-22T22:32:24.688" v="2109" actId="2696"/>
        <pc:sldMkLst>
          <pc:docMk/>
          <pc:sldMk cId="1563548269" sldId="2139172923"/>
        </pc:sldMkLst>
      </pc:sldChg>
      <pc:sldChg chg="modSp add mod modNotesTx">
        <pc:chgData name="Nickle, Melissa - REE-ARS" userId="200904c6-7cb5-4ffe-b765-df1cc0b0cdf0" providerId="ADAL" clId="{34FC82CF-4934-43B5-A78C-BBEAFE3BD4E7}" dt="2024-02-24T02:08:52.083" v="8331"/>
        <pc:sldMkLst>
          <pc:docMk/>
          <pc:sldMk cId="81496457" sldId="2139172924"/>
        </pc:sldMkLst>
        <pc:spChg chg="mod">
          <ac:chgData name="Nickle, Melissa - REE-ARS" userId="200904c6-7cb5-4ffe-b765-df1cc0b0cdf0" providerId="ADAL" clId="{34FC82CF-4934-43B5-A78C-BBEAFE3BD4E7}" dt="2024-02-24T02:08:43.335" v="8330" actId="1076"/>
          <ac:spMkLst>
            <pc:docMk/>
            <pc:sldMk cId="81496457" sldId="2139172924"/>
            <ac:spMk id="3" creationId="{90C294C1-B14A-0327-2393-1E35BD391649}"/>
          </ac:spMkLst>
        </pc:spChg>
      </pc:sldChg>
      <pc:sldChg chg="del">
        <pc:chgData name="Nickle, Melissa - REE-ARS" userId="200904c6-7cb5-4ffe-b765-df1cc0b0cdf0" providerId="ADAL" clId="{34FC82CF-4934-43B5-A78C-BBEAFE3BD4E7}" dt="2024-02-22T22:03:28.264" v="236" actId="2696"/>
        <pc:sldMkLst>
          <pc:docMk/>
          <pc:sldMk cId="980164721" sldId="2139172924"/>
        </pc:sldMkLst>
      </pc:sldChg>
      <pc:sldChg chg="del">
        <pc:chgData name="Nickle, Melissa - REE-ARS" userId="200904c6-7cb5-4ffe-b765-df1cc0b0cdf0" providerId="ADAL" clId="{34FC82CF-4934-43B5-A78C-BBEAFE3BD4E7}" dt="2024-02-22T22:00:35.402" v="184" actId="2696"/>
        <pc:sldMkLst>
          <pc:docMk/>
          <pc:sldMk cId="460589994" sldId="2139172925"/>
        </pc:sldMkLst>
      </pc:sldChg>
      <pc:sldChg chg="modSp add mod modNotesTx">
        <pc:chgData name="Nickle, Melissa - REE-ARS" userId="200904c6-7cb5-4ffe-b765-df1cc0b0cdf0" providerId="ADAL" clId="{34FC82CF-4934-43B5-A78C-BBEAFE3BD4E7}" dt="2024-02-24T02:09:02.602" v="8332"/>
        <pc:sldMkLst>
          <pc:docMk/>
          <pc:sldMk cId="1213477094" sldId="2139172925"/>
        </pc:sldMkLst>
        <pc:spChg chg="mod">
          <ac:chgData name="Nickle, Melissa - REE-ARS" userId="200904c6-7cb5-4ffe-b765-df1cc0b0cdf0" providerId="ADAL" clId="{34FC82CF-4934-43B5-A78C-BBEAFE3BD4E7}" dt="2024-02-24T01:49:37.476" v="7505" actId="14100"/>
          <ac:spMkLst>
            <pc:docMk/>
            <pc:sldMk cId="1213477094" sldId="2139172925"/>
            <ac:spMk id="3" creationId="{9E7AD989-4907-52A5-4E36-36EED03C5000}"/>
          </ac:spMkLst>
        </pc:spChg>
      </pc:sldChg>
      <pc:sldChg chg="modSp add mod modNotesTx">
        <pc:chgData name="Nickle, Melissa - REE-ARS" userId="200904c6-7cb5-4ffe-b765-df1cc0b0cdf0" providerId="ADAL" clId="{34FC82CF-4934-43B5-A78C-BBEAFE3BD4E7}" dt="2024-02-24T02:09:12.049" v="8333"/>
        <pc:sldMkLst>
          <pc:docMk/>
          <pc:sldMk cId="870754301" sldId="2139172926"/>
        </pc:sldMkLst>
        <pc:spChg chg="mod">
          <ac:chgData name="Nickle, Melissa - REE-ARS" userId="200904c6-7cb5-4ffe-b765-df1cc0b0cdf0" providerId="ADAL" clId="{34FC82CF-4934-43B5-A78C-BBEAFE3BD4E7}" dt="2024-02-24T01:53:58.821" v="7691" actId="12"/>
          <ac:spMkLst>
            <pc:docMk/>
            <pc:sldMk cId="870754301" sldId="2139172926"/>
            <ac:spMk id="3" creationId="{F46CE7A8-A544-6487-06B4-1DAC27249C30}"/>
          </ac:spMkLst>
        </pc:spChg>
      </pc:sldChg>
      <pc:sldChg chg="del">
        <pc:chgData name="Nickle, Melissa - REE-ARS" userId="200904c6-7cb5-4ffe-b765-df1cc0b0cdf0" providerId="ADAL" clId="{34FC82CF-4934-43B5-A78C-BBEAFE3BD4E7}" dt="2024-02-22T22:03:23.557" v="235" actId="2696"/>
        <pc:sldMkLst>
          <pc:docMk/>
          <pc:sldMk cId="1341528591" sldId="2139172926"/>
        </pc:sldMkLst>
      </pc:sldChg>
      <pc:sldChg chg="del">
        <pc:chgData name="Nickle, Melissa - REE-ARS" userId="200904c6-7cb5-4ffe-b765-df1cc0b0cdf0" providerId="ADAL" clId="{34FC82CF-4934-43B5-A78C-BBEAFE3BD4E7}" dt="2024-02-22T22:03:18.702" v="234" actId="2696"/>
        <pc:sldMkLst>
          <pc:docMk/>
          <pc:sldMk cId="0" sldId="2139172927"/>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25C5135-9927-4831-A5E2-3830F92A325E}"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D5628268-17CA-465E-9668-499869C75892}">
      <dgm:prSet custT="1"/>
      <dgm:spPr/>
      <dgm:t>
        <a:bodyPr/>
        <a:lstStyle/>
        <a:p>
          <a:r>
            <a:rPr lang="en-US" sz="2000" b="1" dirty="0"/>
            <a:t>Foundation Foods </a:t>
          </a:r>
          <a:r>
            <a:rPr lang="en-US" sz="2000" dirty="0"/>
            <a:t>- Data and metadata on individual samples of commodity or commodity-derived minimally processed foods with insights into variability	</a:t>
          </a:r>
        </a:p>
      </dgm:t>
    </dgm:pt>
    <dgm:pt modelId="{01DC8A5F-FFE2-48A2-A134-21ABFDCD3790}" type="parTrans" cxnId="{28182C19-3BFD-4010-A681-1E3D70850300}">
      <dgm:prSet/>
      <dgm:spPr/>
      <dgm:t>
        <a:bodyPr/>
        <a:lstStyle/>
        <a:p>
          <a:endParaRPr lang="en-US"/>
        </a:p>
      </dgm:t>
    </dgm:pt>
    <dgm:pt modelId="{345BF162-4101-46D8-9E9F-63BFB66F8BA1}" type="sibTrans" cxnId="{28182C19-3BFD-4010-A681-1E3D70850300}">
      <dgm:prSet/>
      <dgm:spPr/>
      <dgm:t>
        <a:bodyPr/>
        <a:lstStyle/>
        <a:p>
          <a:endParaRPr lang="en-US"/>
        </a:p>
      </dgm:t>
    </dgm:pt>
    <dgm:pt modelId="{194D1D8E-0532-4356-A58D-022DB2BC3EFE}">
      <dgm:prSet custT="1"/>
      <dgm:spPr/>
      <dgm:t>
        <a:bodyPr/>
        <a:lstStyle/>
        <a:p>
          <a:r>
            <a:rPr lang="en-US" sz="2000" b="1" dirty="0"/>
            <a:t>Standard Reference (SR) Legacy </a:t>
          </a:r>
          <a:r>
            <a:rPr lang="en-US" sz="2000" dirty="0"/>
            <a:t>- Historic data on food components including nutrients derived from analyses, calculations, and published literature</a:t>
          </a:r>
        </a:p>
      </dgm:t>
    </dgm:pt>
    <dgm:pt modelId="{87B391B1-529F-462E-953D-755570955ABE}" type="parTrans" cxnId="{808BA891-B947-430E-B5AE-537084A4668E}">
      <dgm:prSet/>
      <dgm:spPr/>
      <dgm:t>
        <a:bodyPr/>
        <a:lstStyle/>
        <a:p>
          <a:endParaRPr lang="en-US"/>
        </a:p>
      </dgm:t>
    </dgm:pt>
    <dgm:pt modelId="{60722B55-3DAA-45D9-9BA9-439685A459EB}" type="sibTrans" cxnId="{808BA891-B947-430E-B5AE-537084A4668E}">
      <dgm:prSet/>
      <dgm:spPr/>
      <dgm:t>
        <a:bodyPr/>
        <a:lstStyle/>
        <a:p>
          <a:endParaRPr lang="en-US"/>
        </a:p>
      </dgm:t>
    </dgm:pt>
    <dgm:pt modelId="{16C12449-05AD-4E01-9AF9-F819F48C9298}">
      <dgm:prSet custT="1"/>
      <dgm:spPr/>
      <dgm:t>
        <a:bodyPr/>
        <a:lstStyle/>
        <a:p>
          <a:r>
            <a:rPr lang="en-US" sz="2000" b="1" dirty="0"/>
            <a:t>Food and Nutrient Database for Dietary Studies (FNDDS) </a:t>
          </a:r>
          <a:r>
            <a:rPr lang="en-US" sz="2000" dirty="0"/>
            <a:t>- Data on nutrients and portion weights for foods and beverages reported in What We Eat in America, NHANES	</a:t>
          </a:r>
        </a:p>
      </dgm:t>
    </dgm:pt>
    <dgm:pt modelId="{F813872E-FB30-45D7-8A91-F7E23EC2ABF1}" type="parTrans" cxnId="{773E3792-C59C-489D-BACD-C1E2475F7A53}">
      <dgm:prSet/>
      <dgm:spPr/>
      <dgm:t>
        <a:bodyPr/>
        <a:lstStyle/>
        <a:p>
          <a:endParaRPr lang="en-US"/>
        </a:p>
      </dgm:t>
    </dgm:pt>
    <dgm:pt modelId="{C9C59399-2090-4DF7-B0CD-0A45FF678413}" type="sibTrans" cxnId="{773E3792-C59C-489D-BACD-C1E2475F7A53}">
      <dgm:prSet/>
      <dgm:spPr/>
      <dgm:t>
        <a:bodyPr/>
        <a:lstStyle/>
        <a:p>
          <a:endParaRPr lang="en-US"/>
        </a:p>
      </dgm:t>
    </dgm:pt>
    <dgm:pt modelId="{02F715E3-BCE1-4377-85E4-BAAED4412D11}">
      <dgm:prSet custT="1"/>
      <dgm:spPr/>
      <dgm:t>
        <a:bodyPr/>
        <a:lstStyle/>
        <a:p>
          <a:r>
            <a:rPr lang="en-US" sz="2000" b="1"/>
            <a:t>Branded Foods </a:t>
          </a:r>
          <a:r>
            <a:rPr lang="en-US" sz="2000"/>
            <a:t>- Data from labels of national and international branded foods collected by a public-private partnership	</a:t>
          </a:r>
        </a:p>
      </dgm:t>
    </dgm:pt>
    <dgm:pt modelId="{117B9224-4B4B-4DC7-9AEE-1E030DC4CC6F}" type="parTrans" cxnId="{FCC4A814-1D34-46BE-979E-9305B2FC92EB}">
      <dgm:prSet/>
      <dgm:spPr/>
      <dgm:t>
        <a:bodyPr/>
        <a:lstStyle/>
        <a:p>
          <a:endParaRPr lang="en-US"/>
        </a:p>
      </dgm:t>
    </dgm:pt>
    <dgm:pt modelId="{67CC56BC-969F-4000-B3FC-E5A3FC438B20}" type="sibTrans" cxnId="{FCC4A814-1D34-46BE-979E-9305B2FC92EB}">
      <dgm:prSet/>
      <dgm:spPr/>
      <dgm:t>
        <a:bodyPr/>
        <a:lstStyle/>
        <a:p>
          <a:endParaRPr lang="en-US"/>
        </a:p>
      </dgm:t>
    </dgm:pt>
    <dgm:pt modelId="{27753AA9-06DC-47FD-9BA9-1769346F458E}">
      <dgm:prSet custT="1"/>
      <dgm:spPr/>
      <dgm:t>
        <a:bodyPr/>
        <a:lstStyle/>
        <a:p>
          <a:r>
            <a:rPr lang="en-US" sz="2000" b="1" dirty="0"/>
            <a:t>Experimental Foods </a:t>
          </a:r>
          <a:r>
            <a:rPr lang="en-US" sz="2000" dirty="0"/>
            <a:t>- Data on food published in peer-reviewed journals supported by or in collaboration with USDA	</a:t>
          </a:r>
        </a:p>
      </dgm:t>
    </dgm:pt>
    <dgm:pt modelId="{8785FB37-0134-4B63-9FAE-469168E63D5D}" type="parTrans" cxnId="{9787B0F6-637B-463D-8A0B-A4F7D723B1FF}">
      <dgm:prSet/>
      <dgm:spPr/>
      <dgm:t>
        <a:bodyPr/>
        <a:lstStyle/>
        <a:p>
          <a:endParaRPr lang="en-US"/>
        </a:p>
      </dgm:t>
    </dgm:pt>
    <dgm:pt modelId="{1FB6A445-B8A0-4EF3-BD8A-4193EF4F1549}" type="sibTrans" cxnId="{9787B0F6-637B-463D-8A0B-A4F7D723B1FF}">
      <dgm:prSet/>
      <dgm:spPr/>
      <dgm:t>
        <a:bodyPr/>
        <a:lstStyle/>
        <a:p>
          <a:endParaRPr lang="en-US"/>
        </a:p>
      </dgm:t>
    </dgm:pt>
    <dgm:pt modelId="{C0EFDCF5-AC52-4A1B-BA3D-35FBF097EB6D}" type="pres">
      <dgm:prSet presAssocID="{325C5135-9927-4831-A5E2-3830F92A325E}" presName="vert0" presStyleCnt="0">
        <dgm:presLayoutVars>
          <dgm:dir/>
          <dgm:animOne val="branch"/>
          <dgm:animLvl val="lvl"/>
        </dgm:presLayoutVars>
      </dgm:prSet>
      <dgm:spPr/>
    </dgm:pt>
    <dgm:pt modelId="{828C3F88-C7B6-44AE-8EA0-CA5B849BE534}" type="pres">
      <dgm:prSet presAssocID="{D5628268-17CA-465E-9668-499869C75892}" presName="thickLine" presStyleLbl="alignNode1" presStyleIdx="0" presStyleCnt="5"/>
      <dgm:spPr/>
    </dgm:pt>
    <dgm:pt modelId="{CF1EDEDA-0176-494D-87BC-97B6F2D4FD85}" type="pres">
      <dgm:prSet presAssocID="{D5628268-17CA-465E-9668-499869C75892}" presName="horz1" presStyleCnt="0"/>
      <dgm:spPr/>
    </dgm:pt>
    <dgm:pt modelId="{C25FE7AA-C5BD-4F98-BC99-8E63A15189E9}" type="pres">
      <dgm:prSet presAssocID="{D5628268-17CA-465E-9668-499869C75892}" presName="tx1" presStyleLbl="revTx" presStyleIdx="0" presStyleCnt="5"/>
      <dgm:spPr/>
    </dgm:pt>
    <dgm:pt modelId="{E90E96F4-7716-42C7-A9F3-5F709B380512}" type="pres">
      <dgm:prSet presAssocID="{D5628268-17CA-465E-9668-499869C75892}" presName="vert1" presStyleCnt="0"/>
      <dgm:spPr/>
    </dgm:pt>
    <dgm:pt modelId="{D0EA3264-BCD9-42DC-A0A5-E85F36DB2661}" type="pres">
      <dgm:prSet presAssocID="{194D1D8E-0532-4356-A58D-022DB2BC3EFE}" presName="thickLine" presStyleLbl="alignNode1" presStyleIdx="1" presStyleCnt="5"/>
      <dgm:spPr/>
    </dgm:pt>
    <dgm:pt modelId="{5966D5EF-8425-4314-94C3-6F3D26EAB00C}" type="pres">
      <dgm:prSet presAssocID="{194D1D8E-0532-4356-A58D-022DB2BC3EFE}" presName="horz1" presStyleCnt="0"/>
      <dgm:spPr/>
    </dgm:pt>
    <dgm:pt modelId="{A1DB5511-AA3D-4681-A1AD-AFAE48328421}" type="pres">
      <dgm:prSet presAssocID="{194D1D8E-0532-4356-A58D-022DB2BC3EFE}" presName="tx1" presStyleLbl="revTx" presStyleIdx="1" presStyleCnt="5"/>
      <dgm:spPr/>
    </dgm:pt>
    <dgm:pt modelId="{58252D4E-2D63-419D-BB86-39FC721602D2}" type="pres">
      <dgm:prSet presAssocID="{194D1D8E-0532-4356-A58D-022DB2BC3EFE}" presName="vert1" presStyleCnt="0"/>
      <dgm:spPr/>
    </dgm:pt>
    <dgm:pt modelId="{3372DC80-2E67-4AC9-921D-54702785BB57}" type="pres">
      <dgm:prSet presAssocID="{16C12449-05AD-4E01-9AF9-F819F48C9298}" presName="thickLine" presStyleLbl="alignNode1" presStyleIdx="2" presStyleCnt="5"/>
      <dgm:spPr/>
    </dgm:pt>
    <dgm:pt modelId="{7C80989B-78FD-4718-9549-A6B8764B2664}" type="pres">
      <dgm:prSet presAssocID="{16C12449-05AD-4E01-9AF9-F819F48C9298}" presName="horz1" presStyleCnt="0"/>
      <dgm:spPr/>
    </dgm:pt>
    <dgm:pt modelId="{C49C9136-9AF5-4536-98BF-186957FF75B9}" type="pres">
      <dgm:prSet presAssocID="{16C12449-05AD-4E01-9AF9-F819F48C9298}" presName="tx1" presStyleLbl="revTx" presStyleIdx="2" presStyleCnt="5"/>
      <dgm:spPr/>
    </dgm:pt>
    <dgm:pt modelId="{E57E86D1-0A76-4097-928F-17AA06A2FBA1}" type="pres">
      <dgm:prSet presAssocID="{16C12449-05AD-4E01-9AF9-F819F48C9298}" presName="vert1" presStyleCnt="0"/>
      <dgm:spPr/>
    </dgm:pt>
    <dgm:pt modelId="{31B2E3A6-8782-4979-A599-EE3D1F9FCC24}" type="pres">
      <dgm:prSet presAssocID="{02F715E3-BCE1-4377-85E4-BAAED4412D11}" presName="thickLine" presStyleLbl="alignNode1" presStyleIdx="3" presStyleCnt="5"/>
      <dgm:spPr/>
    </dgm:pt>
    <dgm:pt modelId="{A2B62046-B93E-46B2-BB63-F20ABBF497F8}" type="pres">
      <dgm:prSet presAssocID="{02F715E3-BCE1-4377-85E4-BAAED4412D11}" presName="horz1" presStyleCnt="0"/>
      <dgm:spPr/>
    </dgm:pt>
    <dgm:pt modelId="{9FEAD195-4AFD-4EFC-BA60-27A1FA0DF4F4}" type="pres">
      <dgm:prSet presAssocID="{02F715E3-BCE1-4377-85E4-BAAED4412D11}" presName="tx1" presStyleLbl="revTx" presStyleIdx="3" presStyleCnt="5"/>
      <dgm:spPr/>
    </dgm:pt>
    <dgm:pt modelId="{EA17BDF6-3EF2-4607-A92C-4A611150FB51}" type="pres">
      <dgm:prSet presAssocID="{02F715E3-BCE1-4377-85E4-BAAED4412D11}" presName="vert1" presStyleCnt="0"/>
      <dgm:spPr/>
    </dgm:pt>
    <dgm:pt modelId="{CF73ABCE-7AA5-4733-81EC-F53A3A39AAA1}" type="pres">
      <dgm:prSet presAssocID="{27753AA9-06DC-47FD-9BA9-1769346F458E}" presName="thickLine" presStyleLbl="alignNode1" presStyleIdx="4" presStyleCnt="5"/>
      <dgm:spPr/>
    </dgm:pt>
    <dgm:pt modelId="{0052FB8E-DFD4-4112-926A-869A90D815E2}" type="pres">
      <dgm:prSet presAssocID="{27753AA9-06DC-47FD-9BA9-1769346F458E}" presName="horz1" presStyleCnt="0"/>
      <dgm:spPr/>
    </dgm:pt>
    <dgm:pt modelId="{A2AE6DA5-5E87-490A-A4D6-07D2DFE31E4A}" type="pres">
      <dgm:prSet presAssocID="{27753AA9-06DC-47FD-9BA9-1769346F458E}" presName="tx1" presStyleLbl="revTx" presStyleIdx="4" presStyleCnt="5"/>
      <dgm:spPr/>
    </dgm:pt>
    <dgm:pt modelId="{35C3527C-B5DF-43DF-8C84-F3E550B2B2DF}" type="pres">
      <dgm:prSet presAssocID="{27753AA9-06DC-47FD-9BA9-1769346F458E}" presName="vert1" presStyleCnt="0"/>
      <dgm:spPr/>
    </dgm:pt>
  </dgm:ptLst>
  <dgm:cxnLst>
    <dgm:cxn modelId="{995C700E-78B5-4D14-95B0-5220A8EF3A3F}" type="presOf" srcId="{16C12449-05AD-4E01-9AF9-F819F48C9298}" destId="{C49C9136-9AF5-4536-98BF-186957FF75B9}" srcOrd="0" destOrd="0" presId="urn:microsoft.com/office/officeart/2008/layout/LinedList"/>
    <dgm:cxn modelId="{FCC4A814-1D34-46BE-979E-9305B2FC92EB}" srcId="{325C5135-9927-4831-A5E2-3830F92A325E}" destId="{02F715E3-BCE1-4377-85E4-BAAED4412D11}" srcOrd="3" destOrd="0" parTransId="{117B9224-4B4B-4DC7-9AEE-1E030DC4CC6F}" sibTransId="{67CC56BC-969F-4000-B3FC-E5A3FC438B20}"/>
    <dgm:cxn modelId="{C9A1F915-2144-4345-B6FC-D276E107E9B8}" type="presOf" srcId="{27753AA9-06DC-47FD-9BA9-1769346F458E}" destId="{A2AE6DA5-5E87-490A-A4D6-07D2DFE31E4A}" srcOrd="0" destOrd="0" presId="urn:microsoft.com/office/officeart/2008/layout/LinedList"/>
    <dgm:cxn modelId="{28182C19-3BFD-4010-A681-1E3D70850300}" srcId="{325C5135-9927-4831-A5E2-3830F92A325E}" destId="{D5628268-17CA-465E-9668-499869C75892}" srcOrd="0" destOrd="0" parTransId="{01DC8A5F-FFE2-48A2-A134-21ABFDCD3790}" sibTransId="{345BF162-4101-46D8-9E9F-63BFB66F8BA1}"/>
    <dgm:cxn modelId="{48387E2D-7054-4EC1-ADD8-8B067F18B47E}" type="presOf" srcId="{325C5135-9927-4831-A5E2-3830F92A325E}" destId="{C0EFDCF5-AC52-4A1B-BA3D-35FBF097EB6D}" srcOrd="0" destOrd="0" presId="urn:microsoft.com/office/officeart/2008/layout/LinedList"/>
    <dgm:cxn modelId="{149EF049-88D4-426E-BF09-475C1BF0E9EA}" type="presOf" srcId="{194D1D8E-0532-4356-A58D-022DB2BC3EFE}" destId="{A1DB5511-AA3D-4681-A1AD-AFAE48328421}" srcOrd="0" destOrd="0" presId="urn:microsoft.com/office/officeart/2008/layout/LinedList"/>
    <dgm:cxn modelId="{808BA891-B947-430E-B5AE-537084A4668E}" srcId="{325C5135-9927-4831-A5E2-3830F92A325E}" destId="{194D1D8E-0532-4356-A58D-022DB2BC3EFE}" srcOrd="1" destOrd="0" parTransId="{87B391B1-529F-462E-953D-755570955ABE}" sibTransId="{60722B55-3DAA-45D9-9BA9-439685A459EB}"/>
    <dgm:cxn modelId="{773E3792-C59C-489D-BACD-C1E2475F7A53}" srcId="{325C5135-9927-4831-A5E2-3830F92A325E}" destId="{16C12449-05AD-4E01-9AF9-F819F48C9298}" srcOrd="2" destOrd="0" parTransId="{F813872E-FB30-45D7-8A91-F7E23EC2ABF1}" sibTransId="{C9C59399-2090-4DF7-B0CD-0A45FF678413}"/>
    <dgm:cxn modelId="{59B4B092-1F66-474D-84CF-2AD7569648F8}" type="presOf" srcId="{D5628268-17CA-465E-9668-499869C75892}" destId="{C25FE7AA-C5BD-4F98-BC99-8E63A15189E9}" srcOrd="0" destOrd="0" presId="urn:microsoft.com/office/officeart/2008/layout/LinedList"/>
    <dgm:cxn modelId="{9787B0F6-637B-463D-8A0B-A4F7D723B1FF}" srcId="{325C5135-9927-4831-A5E2-3830F92A325E}" destId="{27753AA9-06DC-47FD-9BA9-1769346F458E}" srcOrd="4" destOrd="0" parTransId="{8785FB37-0134-4B63-9FAE-469168E63D5D}" sibTransId="{1FB6A445-B8A0-4EF3-BD8A-4193EF4F1549}"/>
    <dgm:cxn modelId="{33846EFC-9347-405F-A274-A6A4635D5DBC}" type="presOf" srcId="{02F715E3-BCE1-4377-85E4-BAAED4412D11}" destId="{9FEAD195-4AFD-4EFC-BA60-27A1FA0DF4F4}" srcOrd="0" destOrd="0" presId="urn:microsoft.com/office/officeart/2008/layout/LinedList"/>
    <dgm:cxn modelId="{7A9A948D-F995-48C5-8C3A-4C6E25BC91D5}" type="presParOf" srcId="{C0EFDCF5-AC52-4A1B-BA3D-35FBF097EB6D}" destId="{828C3F88-C7B6-44AE-8EA0-CA5B849BE534}" srcOrd="0" destOrd="0" presId="urn:microsoft.com/office/officeart/2008/layout/LinedList"/>
    <dgm:cxn modelId="{621FB66D-BAA2-405E-9262-F0D401E19BFB}" type="presParOf" srcId="{C0EFDCF5-AC52-4A1B-BA3D-35FBF097EB6D}" destId="{CF1EDEDA-0176-494D-87BC-97B6F2D4FD85}" srcOrd="1" destOrd="0" presId="urn:microsoft.com/office/officeart/2008/layout/LinedList"/>
    <dgm:cxn modelId="{1B06FF17-1302-44AB-B1B4-B76727C4CF4F}" type="presParOf" srcId="{CF1EDEDA-0176-494D-87BC-97B6F2D4FD85}" destId="{C25FE7AA-C5BD-4F98-BC99-8E63A15189E9}" srcOrd="0" destOrd="0" presId="urn:microsoft.com/office/officeart/2008/layout/LinedList"/>
    <dgm:cxn modelId="{56D43BBF-1054-49CD-A4A5-C99ACF19B1AE}" type="presParOf" srcId="{CF1EDEDA-0176-494D-87BC-97B6F2D4FD85}" destId="{E90E96F4-7716-42C7-A9F3-5F709B380512}" srcOrd="1" destOrd="0" presId="urn:microsoft.com/office/officeart/2008/layout/LinedList"/>
    <dgm:cxn modelId="{BE21B9FF-D98B-4535-B63D-5C462E723D09}" type="presParOf" srcId="{C0EFDCF5-AC52-4A1B-BA3D-35FBF097EB6D}" destId="{D0EA3264-BCD9-42DC-A0A5-E85F36DB2661}" srcOrd="2" destOrd="0" presId="urn:microsoft.com/office/officeart/2008/layout/LinedList"/>
    <dgm:cxn modelId="{555E2EB6-0589-4094-B992-1BFB251BAD0B}" type="presParOf" srcId="{C0EFDCF5-AC52-4A1B-BA3D-35FBF097EB6D}" destId="{5966D5EF-8425-4314-94C3-6F3D26EAB00C}" srcOrd="3" destOrd="0" presId="urn:microsoft.com/office/officeart/2008/layout/LinedList"/>
    <dgm:cxn modelId="{8CB0E4EE-B9F3-48BF-AD9D-5288148A8FF3}" type="presParOf" srcId="{5966D5EF-8425-4314-94C3-6F3D26EAB00C}" destId="{A1DB5511-AA3D-4681-A1AD-AFAE48328421}" srcOrd="0" destOrd="0" presId="urn:microsoft.com/office/officeart/2008/layout/LinedList"/>
    <dgm:cxn modelId="{43A0FD71-1E7C-4395-B0DD-F8405B40D920}" type="presParOf" srcId="{5966D5EF-8425-4314-94C3-6F3D26EAB00C}" destId="{58252D4E-2D63-419D-BB86-39FC721602D2}" srcOrd="1" destOrd="0" presId="urn:microsoft.com/office/officeart/2008/layout/LinedList"/>
    <dgm:cxn modelId="{7027482A-6934-4773-A1EF-A6E54ACC75BC}" type="presParOf" srcId="{C0EFDCF5-AC52-4A1B-BA3D-35FBF097EB6D}" destId="{3372DC80-2E67-4AC9-921D-54702785BB57}" srcOrd="4" destOrd="0" presId="urn:microsoft.com/office/officeart/2008/layout/LinedList"/>
    <dgm:cxn modelId="{BD6A6615-B091-4E49-9455-165A0A9E9AD4}" type="presParOf" srcId="{C0EFDCF5-AC52-4A1B-BA3D-35FBF097EB6D}" destId="{7C80989B-78FD-4718-9549-A6B8764B2664}" srcOrd="5" destOrd="0" presId="urn:microsoft.com/office/officeart/2008/layout/LinedList"/>
    <dgm:cxn modelId="{0DBA64A9-30E6-4344-B13E-CD8EBD537AC5}" type="presParOf" srcId="{7C80989B-78FD-4718-9549-A6B8764B2664}" destId="{C49C9136-9AF5-4536-98BF-186957FF75B9}" srcOrd="0" destOrd="0" presId="urn:microsoft.com/office/officeart/2008/layout/LinedList"/>
    <dgm:cxn modelId="{AEB4D69D-49EF-4A8A-825E-CAC7C3C1369B}" type="presParOf" srcId="{7C80989B-78FD-4718-9549-A6B8764B2664}" destId="{E57E86D1-0A76-4097-928F-17AA06A2FBA1}" srcOrd="1" destOrd="0" presId="urn:microsoft.com/office/officeart/2008/layout/LinedList"/>
    <dgm:cxn modelId="{BED26203-55C6-45B1-A18C-5C8E47B3B939}" type="presParOf" srcId="{C0EFDCF5-AC52-4A1B-BA3D-35FBF097EB6D}" destId="{31B2E3A6-8782-4979-A599-EE3D1F9FCC24}" srcOrd="6" destOrd="0" presId="urn:microsoft.com/office/officeart/2008/layout/LinedList"/>
    <dgm:cxn modelId="{CF1CD415-60C3-41EE-9F8E-4F4FE9FBAE82}" type="presParOf" srcId="{C0EFDCF5-AC52-4A1B-BA3D-35FBF097EB6D}" destId="{A2B62046-B93E-46B2-BB63-F20ABBF497F8}" srcOrd="7" destOrd="0" presId="urn:microsoft.com/office/officeart/2008/layout/LinedList"/>
    <dgm:cxn modelId="{0F4ECEE6-F1C4-4AB0-A67C-B55DA8C5598A}" type="presParOf" srcId="{A2B62046-B93E-46B2-BB63-F20ABBF497F8}" destId="{9FEAD195-4AFD-4EFC-BA60-27A1FA0DF4F4}" srcOrd="0" destOrd="0" presId="urn:microsoft.com/office/officeart/2008/layout/LinedList"/>
    <dgm:cxn modelId="{161D52C2-6071-4138-9A04-B1BA2ACC2808}" type="presParOf" srcId="{A2B62046-B93E-46B2-BB63-F20ABBF497F8}" destId="{EA17BDF6-3EF2-4607-A92C-4A611150FB51}" srcOrd="1" destOrd="0" presId="urn:microsoft.com/office/officeart/2008/layout/LinedList"/>
    <dgm:cxn modelId="{3E721CE8-EF30-4CA0-9CB5-F4596A092ACA}" type="presParOf" srcId="{C0EFDCF5-AC52-4A1B-BA3D-35FBF097EB6D}" destId="{CF73ABCE-7AA5-4733-81EC-F53A3A39AAA1}" srcOrd="8" destOrd="0" presId="urn:microsoft.com/office/officeart/2008/layout/LinedList"/>
    <dgm:cxn modelId="{B89CFEE3-F20D-4CCF-8687-FFC0E823E8F0}" type="presParOf" srcId="{C0EFDCF5-AC52-4A1B-BA3D-35FBF097EB6D}" destId="{0052FB8E-DFD4-4112-926A-869A90D815E2}" srcOrd="9" destOrd="0" presId="urn:microsoft.com/office/officeart/2008/layout/LinedList"/>
    <dgm:cxn modelId="{ACAF9B4E-B561-4DC1-80A6-7933D0377523}" type="presParOf" srcId="{0052FB8E-DFD4-4112-926A-869A90D815E2}" destId="{A2AE6DA5-5E87-490A-A4D6-07D2DFE31E4A}" srcOrd="0" destOrd="0" presId="urn:microsoft.com/office/officeart/2008/layout/LinedList"/>
    <dgm:cxn modelId="{AFFFBB43-8EDD-485F-925A-C7D20C02A404}" type="presParOf" srcId="{0052FB8E-DFD4-4112-926A-869A90D815E2}" destId="{35C3527C-B5DF-43DF-8C84-F3E550B2B2D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8C3F88-C7B6-44AE-8EA0-CA5B849BE534}">
      <dsp:nvSpPr>
        <dsp:cNvPr id="0" name=""/>
        <dsp:cNvSpPr/>
      </dsp:nvSpPr>
      <dsp:spPr>
        <a:xfrm>
          <a:off x="0" y="627"/>
          <a:ext cx="852114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5FE7AA-C5BD-4F98-BC99-8E63A15189E9}">
      <dsp:nvSpPr>
        <dsp:cNvPr id="0" name=""/>
        <dsp:cNvSpPr/>
      </dsp:nvSpPr>
      <dsp:spPr>
        <a:xfrm>
          <a:off x="0" y="627"/>
          <a:ext cx="8521148" cy="10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t>Foundation Foods </a:t>
          </a:r>
          <a:r>
            <a:rPr lang="en-US" sz="2000" kern="1200" dirty="0"/>
            <a:t>- Data and metadata on individual samples of commodity or commodity-derived minimally processed foods with insights into variability	</a:t>
          </a:r>
        </a:p>
      </dsp:txBody>
      <dsp:txXfrm>
        <a:off x="0" y="627"/>
        <a:ext cx="8521148" cy="1027455"/>
      </dsp:txXfrm>
    </dsp:sp>
    <dsp:sp modelId="{D0EA3264-BCD9-42DC-A0A5-E85F36DB2661}">
      <dsp:nvSpPr>
        <dsp:cNvPr id="0" name=""/>
        <dsp:cNvSpPr/>
      </dsp:nvSpPr>
      <dsp:spPr>
        <a:xfrm>
          <a:off x="0" y="1028082"/>
          <a:ext cx="852114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DB5511-AA3D-4681-A1AD-AFAE48328421}">
      <dsp:nvSpPr>
        <dsp:cNvPr id="0" name=""/>
        <dsp:cNvSpPr/>
      </dsp:nvSpPr>
      <dsp:spPr>
        <a:xfrm>
          <a:off x="0" y="1028082"/>
          <a:ext cx="8521148" cy="10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t>Standard Reference (SR) Legacy </a:t>
          </a:r>
          <a:r>
            <a:rPr lang="en-US" sz="2000" kern="1200" dirty="0"/>
            <a:t>- Historic data on food components including nutrients derived from analyses, calculations, and published literature</a:t>
          </a:r>
        </a:p>
      </dsp:txBody>
      <dsp:txXfrm>
        <a:off x="0" y="1028082"/>
        <a:ext cx="8521148" cy="1027455"/>
      </dsp:txXfrm>
    </dsp:sp>
    <dsp:sp modelId="{3372DC80-2E67-4AC9-921D-54702785BB57}">
      <dsp:nvSpPr>
        <dsp:cNvPr id="0" name=""/>
        <dsp:cNvSpPr/>
      </dsp:nvSpPr>
      <dsp:spPr>
        <a:xfrm>
          <a:off x="0" y="2055537"/>
          <a:ext cx="8521148"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9C9136-9AF5-4536-98BF-186957FF75B9}">
      <dsp:nvSpPr>
        <dsp:cNvPr id="0" name=""/>
        <dsp:cNvSpPr/>
      </dsp:nvSpPr>
      <dsp:spPr>
        <a:xfrm>
          <a:off x="0" y="2055537"/>
          <a:ext cx="8521148" cy="10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t>Food and Nutrient Database for Dietary Studies (FNDDS) </a:t>
          </a:r>
          <a:r>
            <a:rPr lang="en-US" sz="2000" kern="1200" dirty="0"/>
            <a:t>- Data on nutrients and portion weights for foods and beverages reported in What We Eat in America, NHANES	</a:t>
          </a:r>
        </a:p>
      </dsp:txBody>
      <dsp:txXfrm>
        <a:off x="0" y="2055537"/>
        <a:ext cx="8521148" cy="1027455"/>
      </dsp:txXfrm>
    </dsp:sp>
    <dsp:sp modelId="{31B2E3A6-8782-4979-A599-EE3D1F9FCC24}">
      <dsp:nvSpPr>
        <dsp:cNvPr id="0" name=""/>
        <dsp:cNvSpPr/>
      </dsp:nvSpPr>
      <dsp:spPr>
        <a:xfrm>
          <a:off x="0" y="3082993"/>
          <a:ext cx="8521148"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EAD195-4AFD-4EFC-BA60-27A1FA0DF4F4}">
      <dsp:nvSpPr>
        <dsp:cNvPr id="0" name=""/>
        <dsp:cNvSpPr/>
      </dsp:nvSpPr>
      <dsp:spPr>
        <a:xfrm>
          <a:off x="0" y="3082993"/>
          <a:ext cx="8521148" cy="10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a:t>Branded Foods </a:t>
          </a:r>
          <a:r>
            <a:rPr lang="en-US" sz="2000" kern="1200"/>
            <a:t>- Data from labels of national and international branded foods collected by a public-private partnership	</a:t>
          </a:r>
        </a:p>
      </dsp:txBody>
      <dsp:txXfrm>
        <a:off x="0" y="3082993"/>
        <a:ext cx="8521148" cy="1027455"/>
      </dsp:txXfrm>
    </dsp:sp>
    <dsp:sp modelId="{CF73ABCE-7AA5-4733-81EC-F53A3A39AAA1}">
      <dsp:nvSpPr>
        <dsp:cNvPr id="0" name=""/>
        <dsp:cNvSpPr/>
      </dsp:nvSpPr>
      <dsp:spPr>
        <a:xfrm>
          <a:off x="0" y="4110448"/>
          <a:ext cx="852114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AE6DA5-5E87-490A-A4D6-07D2DFE31E4A}">
      <dsp:nvSpPr>
        <dsp:cNvPr id="0" name=""/>
        <dsp:cNvSpPr/>
      </dsp:nvSpPr>
      <dsp:spPr>
        <a:xfrm>
          <a:off x="0" y="4110448"/>
          <a:ext cx="8521148" cy="10274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t>Experimental Foods </a:t>
          </a:r>
          <a:r>
            <a:rPr lang="en-US" sz="2000" kern="1200" dirty="0"/>
            <a:t>- Data on food published in peer-reviewed journals supported by or in collaboration with USDA	</a:t>
          </a:r>
        </a:p>
      </dsp:txBody>
      <dsp:txXfrm>
        <a:off x="0" y="4110448"/>
        <a:ext cx="8521148" cy="102745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36780C-A289-450B-BC97-A62E8ED9506C}" type="datetimeFigureOut">
              <a:rPr lang="en-US" smtClean="0"/>
              <a:t>2/23/2024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F96388-1E08-42BA-A3B2-E65D48CA4D1D}" type="slidenum">
              <a:rPr lang="en-US" smtClean="0"/>
              <a:t>‹#›</a:t>
            </a:fld>
            <a:endParaRPr lang="en-US"/>
          </a:p>
        </p:txBody>
      </p:sp>
    </p:spTree>
    <p:extLst>
      <p:ext uri="{BB962C8B-B14F-4D97-AF65-F5344CB8AC3E}">
        <p14:creationId xmlns:p14="http://schemas.microsoft.com/office/powerpoint/2010/main" val="812869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and Welcome to the 2024 Info Challenge!  It is an honor and a privilege to present my dataset to you today.  My name is Melissa Nickle and I am a proud University of Maryland alumni and it is wonderful to be back on campus again.  I am here today to present a data set from USDA’s </a:t>
            </a:r>
            <a:r>
              <a:rPr lang="en-US" dirty="0" err="1"/>
              <a:t>FoodData</a:t>
            </a:r>
            <a:r>
              <a:rPr lang="en-US" dirty="0"/>
              <a:t> Central.  </a:t>
            </a:r>
            <a:r>
              <a:rPr lang="en-US" dirty="0" err="1"/>
              <a:t>FoodData</a:t>
            </a:r>
            <a:r>
              <a:rPr lang="en-US" dirty="0"/>
              <a:t> Central is part of the Beltsville Human Nutrition Research Center which is under the </a:t>
            </a:r>
            <a:r>
              <a:rPr lang="en-US" dirty="0" err="1"/>
              <a:t>Agrigultral</a:t>
            </a:r>
            <a:r>
              <a:rPr lang="en-US" dirty="0"/>
              <a:t> Research Service department of the USDA.  We are located just north on Route 1 in Beltsville, Maryland.  My background is in nutrition and public health so look forward to providing this food composition dataset in hopes of having data experts analyze the data in a creative and novel way.  </a:t>
            </a:r>
          </a:p>
          <a:p>
            <a:r>
              <a:rPr lang="en-US" dirty="0"/>
              <a:t>Just to give you a little bit of background…</a:t>
            </a:r>
          </a:p>
        </p:txBody>
      </p:sp>
      <p:sp>
        <p:nvSpPr>
          <p:cNvPr id="4" name="Slide Number Placeholder 3"/>
          <p:cNvSpPr>
            <a:spLocks noGrp="1"/>
          </p:cNvSpPr>
          <p:nvPr>
            <p:ph type="sldNum" sz="quarter" idx="5"/>
          </p:nvPr>
        </p:nvSpPr>
        <p:spPr/>
        <p:txBody>
          <a:bodyPr/>
          <a:lstStyle/>
          <a:p>
            <a:fld id="{32F96388-1E08-42BA-A3B2-E65D48CA4D1D}" type="slidenum">
              <a:rPr lang="en-US" smtClean="0"/>
              <a:t>1</a:t>
            </a:fld>
            <a:endParaRPr lang="en-US"/>
          </a:p>
        </p:txBody>
      </p:sp>
    </p:spTree>
    <p:extLst>
      <p:ext uri="{BB962C8B-B14F-4D97-AF65-F5344CB8AC3E}">
        <p14:creationId xmlns:p14="http://schemas.microsoft.com/office/powerpoint/2010/main" val="40748659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All nutrient values are based on 100g.</a:t>
            </a:r>
          </a:p>
          <a:p>
            <a:pPr marL="0" indent="0">
              <a:buNone/>
            </a:pPr>
            <a:endParaRPr lang="en-US" dirty="0"/>
          </a:p>
          <a:p>
            <a:pPr marL="0" indent="0">
              <a:buNone/>
            </a:pPr>
            <a:r>
              <a:rPr lang="en-US" dirty="0"/>
              <a:t>Some nutrients are calculated therefore you will only see a mean value and no other statistics associated with that value</a:t>
            </a:r>
          </a:p>
          <a:p>
            <a:pPr marL="0" indent="0">
              <a:buNone/>
            </a:pPr>
            <a:endParaRPr lang="en-US" dirty="0"/>
          </a:p>
          <a:p>
            <a:r>
              <a:rPr lang="en-US" dirty="0"/>
              <a:t>Examples of Calculated Nutrients:</a:t>
            </a:r>
          </a:p>
          <a:p>
            <a:pPr marL="0" indent="0">
              <a:buNone/>
            </a:pPr>
            <a:r>
              <a:rPr lang="en-US" dirty="0"/>
              <a:t>	Energy</a:t>
            </a:r>
          </a:p>
          <a:p>
            <a:pPr marL="0" indent="0">
              <a:buNone/>
            </a:pPr>
            <a:r>
              <a:rPr lang="en-US" dirty="0"/>
              <a:t>	Carbohydrate by difference</a:t>
            </a:r>
          </a:p>
          <a:p>
            <a:pPr marL="0" indent="0">
              <a:buNone/>
            </a:pPr>
            <a:r>
              <a:rPr lang="en-US" dirty="0"/>
              <a:t>	Fatty acids</a:t>
            </a:r>
          </a:p>
          <a:p>
            <a:pPr marL="0" indent="0">
              <a:buNone/>
            </a:pPr>
            <a:r>
              <a:rPr lang="en-US" dirty="0"/>
              <a:t>	Total saturated fat</a:t>
            </a:r>
          </a:p>
          <a:p>
            <a:pPr marL="0" indent="0">
              <a:buNone/>
            </a:pPr>
            <a:r>
              <a:rPr lang="en-US" dirty="0"/>
              <a:t>	Total monounsaturated fat</a:t>
            </a:r>
          </a:p>
          <a:p>
            <a:pPr marL="0" indent="0">
              <a:buNone/>
            </a:pPr>
            <a:r>
              <a:rPr lang="en-US" dirty="0"/>
              <a:t>	Total polyunsaturated fat</a:t>
            </a:r>
          </a:p>
          <a:p>
            <a:endParaRPr lang="en-US" dirty="0"/>
          </a:p>
        </p:txBody>
      </p:sp>
      <p:sp>
        <p:nvSpPr>
          <p:cNvPr id="4" name="Slide Number Placeholder 3"/>
          <p:cNvSpPr>
            <a:spLocks noGrp="1"/>
          </p:cNvSpPr>
          <p:nvPr>
            <p:ph type="sldNum" sz="quarter" idx="5"/>
          </p:nvPr>
        </p:nvSpPr>
        <p:spPr/>
        <p:txBody>
          <a:bodyPr/>
          <a:lstStyle/>
          <a:p>
            <a:fld id="{32F96388-1E08-42BA-A3B2-E65D48CA4D1D}" type="slidenum">
              <a:rPr lang="en-US" smtClean="0"/>
              <a:t>10</a:t>
            </a:fld>
            <a:endParaRPr lang="en-US"/>
          </a:p>
        </p:txBody>
      </p:sp>
    </p:spTree>
    <p:extLst>
      <p:ext uri="{BB962C8B-B14F-4D97-AF65-F5344CB8AC3E}">
        <p14:creationId xmlns:p14="http://schemas.microsoft.com/office/powerpoint/2010/main" val="29644780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provided a few possible questions to think about but you are more than willing to develop and answer your own questions as you see appropriate.</a:t>
            </a:r>
          </a:p>
          <a:p>
            <a:r>
              <a:rPr lang="en-US" dirty="0"/>
              <a:t>Some of the questions I generated are…</a:t>
            </a:r>
          </a:p>
          <a:p>
            <a:r>
              <a:rPr lang="en-US" sz="1200" dirty="0"/>
              <a:t>Can we use this data to improve our understanding of analytical sampling?</a:t>
            </a:r>
          </a:p>
          <a:p>
            <a:endParaRPr lang="en-US" sz="1200" dirty="0"/>
          </a:p>
          <a:p>
            <a:r>
              <a:rPr lang="en-US" sz="1200" dirty="0"/>
              <a:t>Have the food components changed over time for equivalent foods (ex. whole wheat flour analyzed in 2010 compared to whole wheat flour analyzed in 2020)?</a:t>
            </a:r>
          </a:p>
          <a:p>
            <a:endParaRPr lang="en-US" sz="1200" dirty="0"/>
          </a:p>
          <a:p>
            <a:pPr>
              <a:lnSpc>
                <a:spcPct val="100000"/>
              </a:lnSpc>
            </a:pPr>
            <a:r>
              <a:rPr lang="en-US" sz="1200" b="0" i="0" u="none" strike="noStrike" dirty="0">
                <a:solidFill>
                  <a:srgbClr val="000000"/>
                </a:solidFill>
                <a:effectLst/>
                <a:latin typeface="Calibri" panose="020F0502020204030204" pitchFamily="34" charset="0"/>
              </a:rPr>
              <a:t>When comparing nutrients from the two datasets, does the mean value for SR Legacy fall between the minimum and maximum values of the Foundation Foods? </a:t>
            </a:r>
          </a:p>
          <a:p>
            <a:pPr>
              <a:lnSpc>
                <a:spcPct val="100000"/>
              </a:lnSpc>
            </a:pPr>
            <a:endParaRPr lang="en-US" sz="1200" b="0" i="0" u="none" strike="noStrike" dirty="0">
              <a:solidFill>
                <a:srgbClr val="000000"/>
              </a:solidFill>
              <a:effectLst/>
              <a:latin typeface="Calibri" panose="020F0502020204030204" pitchFamily="34" charset="0"/>
            </a:endParaRPr>
          </a:p>
          <a:p>
            <a:pPr algn="just" rtl="0">
              <a:lnSpc>
                <a:spcPct val="150000"/>
              </a:lnSpc>
              <a:spcBef>
                <a:spcPts val="0"/>
              </a:spcBef>
              <a:spcAft>
                <a:spcPts val="800"/>
              </a:spcAft>
            </a:pPr>
            <a:r>
              <a:rPr lang="en-US" sz="1200" b="0" i="0" u="none" strike="noStrike" dirty="0">
                <a:solidFill>
                  <a:srgbClr val="000000"/>
                </a:solidFill>
                <a:effectLst/>
                <a:latin typeface="Calibri" panose="020F0502020204030204" pitchFamily="34" charset="0"/>
              </a:rPr>
              <a:t>Which nutrients</a:t>
            </a:r>
            <a:r>
              <a:rPr lang="en-US" sz="1200" dirty="0">
                <a:solidFill>
                  <a:srgbClr val="000000"/>
                </a:solidFill>
                <a:latin typeface="Calibri" panose="020F0502020204030204" pitchFamily="34" charset="0"/>
              </a:rPr>
              <a:t> </a:t>
            </a:r>
            <a:r>
              <a:rPr lang="en-US" sz="1200" b="0" i="0" u="none" strike="noStrike" dirty="0">
                <a:solidFill>
                  <a:srgbClr val="000000"/>
                </a:solidFill>
                <a:effectLst/>
                <a:latin typeface="Calibri" panose="020F0502020204030204" pitchFamily="34" charset="0"/>
              </a:rPr>
              <a:t>fall out of range the most and which fall in range more frequently?  </a:t>
            </a:r>
          </a:p>
          <a:p>
            <a:pPr algn="just" rtl="0">
              <a:lnSpc>
                <a:spcPct val="150000"/>
              </a:lnSpc>
              <a:spcBef>
                <a:spcPts val="0"/>
              </a:spcBef>
              <a:spcAft>
                <a:spcPts val="800"/>
              </a:spcAft>
            </a:pPr>
            <a:endParaRPr lang="en-US" sz="1200" b="0" i="0" u="none" strike="noStrike" dirty="0">
              <a:solidFill>
                <a:srgbClr val="000000"/>
              </a:solidFill>
              <a:effectLst/>
              <a:latin typeface="Calibri" panose="020F0502020204030204" pitchFamily="34" charset="0"/>
            </a:endParaRPr>
          </a:p>
          <a:p>
            <a:pPr algn="just" rtl="0">
              <a:spcBef>
                <a:spcPts val="0"/>
              </a:spcBef>
              <a:spcAft>
                <a:spcPts val="800"/>
              </a:spcAft>
            </a:pPr>
            <a:r>
              <a:rPr lang="en-US" sz="1200" b="0" dirty="0">
                <a:solidFill>
                  <a:srgbClr val="000000"/>
                </a:solidFill>
                <a:effectLst/>
                <a:latin typeface="Calibri" panose="020F0502020204030204" pitchFamily="34" charset="0"/>
              </a:rPr>
              <a:t>Which food groups have had the biggest change?</a:t>
            </a:r>
            <a:endParaRPr lang="en-US" sz="1200" b="0" dirty="0">
              <a:effectLst/>
            </a:endParaRPr>
          </a:p>
          <a:p>
            <a:endParaRPr lang="en-US" dirty="0"/>
          </a:p>
          <a:p>
            <a:r>
              <a:rPr lang="en-US" dirty="0"/>
              <a:t>That is all the information I have and I appreciate your time and analysis as you dig into this dataset!  I wish everyone the best.  I will be around for the remainder of the day to answer any questions you may have. Thank you!</a:t>
            </a:r>
          </a:p>
        </p:txBody>
      </p:sp>
      <p:sp>
        <p:nvSpPr>
          <p:cNvPr id="4" name="Slide Number Placeholder 3"/>
          <p:cNvSpPr>
            <a:spLocks noGrp="1"/>
          </p:cNvSpPr>
          <p:nvPr>
            <p:ph type="sldNum" sz="quarter" idx="5"/>
          </p:nvPr>
        </p:nvSpPr>
        <p:spPr/>
        <p:txBody>
          <a:bodyPr/>
          <a:lstStyle/>
          <a:p>
            <a:fld id="{32F96388-1E08-42BA-A3B2-E65D48CA4D1D}" type="slidenum">
              <a:rPr lang="en-US" smtClean="0"/>
              <a:t>11</a:t>
            </a:fld>
            <a:endParaRPr lang="en-US"/>
          </a:p>
        </p:txBody>
      </p:sp>
    </p:spTree>
    <p:extLst>
      <p:ext uri="{BB962C8B-B14F-4D97-AF65-F5344CB8AC3E}">
        <p14:creationId xmlns:p14="http://schemas.microsoft.com/office/powerpoint/2010/main" val="1683293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FoodData</a:t>
            </a:r>
            <a:r>
              <a:rPr lang="en-US" dirty="0"/>
              <a:t> Central is an integrated data system that provides expanded nutrient profile data and links to related agricultural and experimental research.  The data can be accessed at the website fdc.nal.usda.gov</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There are additional datasets available on our website if you are interested in downloading additional data.  Branded Foods data set has over 450,000 entries if you are interested in a large dataset.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The data is available for download in 2 formats, either JSON or csv.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And we also offer an API for anyone interested in that as well.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i="1" dirty="0"/>
          </a:p>
        </p:txBody>
      </p:sp>
      <p:sp>
        <p:nvSpPr>
          <p:cNvPr id="4" name="Slide Number Placeholder 3"/>
          <p:cNvSpPr>
            <a:spLocks noGrp="1"/>
          </p:cNvSpPr>
          <p:nvPr>
            <p:ph type="sldNum" sz="quarter" idx="5"/>
          </p:nvPr>
        </p:nvSpPr>
        <p:spPr/>
        <p:txBody>
          <a:bodyPr/>
          <a:lstStyle/>
          <a:p>
            <a:fld id="{0D72EC35-EB4B-4EF1-80E5-E65B3A957AC3}" type="slidenum">
              <a:rPr lang="en-US" smtClean="0"/>
              <a:t>2</a:t>
            </a:fld>
            <a:endParaRPr lang="en-US"/>
          </a:p>
        </p:txBody>
      </p:sp>
    </p:spTree>
    <p:extLst>
      <p:ext uri="{BB962C8B-B14F-4D97-AF65-F5344CB8AC3E}">
        <p14:creationId xmlns:p14="http://schemas.microsoft.com/office/powerpoint/2010/main" val="1769035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FoodData Central currently  houses 5 distinct datatypes in an effort to consolidate USDA’s Food composition data in one place. </a:t>
            </a:r>
            <a:r>
              <a:rPr lang="en-US" b="0" i="0" dirty="0">
                <a:solidFill>
                  <a:srgbClr val="212121"/>
                </a:solidFill>
                <a:effectLst/>
                <a:latin typeface="Source Sans Pro" panose="020B0503030403020204" pitchFamily="34" charset="0"/>
              </a:rPr>
              <a:t>Each of these data types was developed to meet specific needs and has unique characteristics. </a:t>
            </a:r>
          </a:p>
          <a:p>
            <a:endParaRPr lang="en-US" dirty="0"/>
          </a:p>
          <a:p>
            <a:pPr lvl="0"/>
            <a:r>
              <a:rPr lang="en-US" sz="1200" b="1" dirty="0"/>
              <a:t>Foundation Foods </a:t>
            </a:r>
            <a:r>
              <a:rPr lang="en-US" sz="1200" dirty="0"/>
              <a:t>- Data and metadata on individual samples of commodity or commodity-derived minimally processed foods with insights into variability	</a:t>
            </a:r>
          </a:p>
          <a:p>
            <a:pPr lvl="0"/>
            <a:r>
              <a:rPr lang="en-US" sz="1200" b="1" dirty="0"/>
              <a:t>Standard Reference (SR) Legacy </a:t>
            </a:r>
            <a:r>
              <a:rPr lang="en-US" sz="1200" dirty="0"/>
              <a:t>- Historic data on food components including nutrients derived from analyses, calculations, and published literature</a:t>
            </a:r>
          </a:p>
          <a:p>
            <a:pPr lvl="0"/>
            <a:r>
              <a:rPr lang="en-US" sz="1200" b="1" dirty="0"/>
              <a:t>Food and Nutrient Database for Dietary Studies (FNDDS) </a:t>
            </a:r>
            <a:r>
              <a:rPr lang="en-US" sz="1200" dirty="0"/>
              <a:t>- Data on nutrients and portion weights for foods and beverages reported in What We Eat in America, NHANES	</a:t>
            </a:r>
          </a:p>
          <a:p>
            <a:pPr lvl="0"/>
            <a:r>
              <a:rPr lang="en-US" sz="1200" b="1" dirty="0"/>
              <a:t>Branded Foods </a:t>
            </a:r>
            <a:r>
              <a:rPr lang="en-US" sz="1200" dirty="0"/>
              <a:t>- Data from labels of national and international branded foods collected by a public-private partnership	</a:t>
            </a:r>
          </a:p>
          <a:p>
            <a:pPr lvl="0"/>
            <a:r>
              <a:rPr lang="en-US" sz="1200" b="1" dirty="0"/>
              <a:t>Experimental Foods </a:t>
            </a:r>
            <a:r>
              <a:rPr lang="en-US" sz="1200" dirty="0"/>
              <a:t>- Data on food published in peer-reviewed journals supported by or in collaboration with USDA	</a:t>
            </a:r>
          </a:p>
          <a:p>
            <a:endParaRPr lang="en-US" dirty="0"/>
          </a:p>
          <a:p>
            <a:r>
              <a:rPr lang="en-US" dirty="0"/>
              <a:t>For the Information Challenge, we will be focusing on Foundation Foods and SR Legacy data types.  </a:t>
            </a:r>
          </a:p>
        </p:txBody>
      </p:sp>
      <p:sp>
        <p:nvSpPr>
          <p:cNvPr id="4" name="Slide Number Placeholder 3"/>
          <p:cNvSpPr>
            <a:spLocks noGrp="1"/>
          </p:cNvSpPr>
          <p:nvPr>
            <p:ph type="sldNum" sz="quarter" idx="5"/>
          </p:nvPr>
        </p:nvSpPr>
        <p:spPr/>
        <p:txBody>
          <a:bodyPr/>
          <a:lstStyle/>
          <a:p>
            <a:fld id="{32F96388-1E08-42BA-A3B2-E65D48CA4D1D}" type="slidenum">
              <a:rPr lang="en-US" smtClean="0"/>
              <a:t>3</a:t>
            </a:fld>
            <a:endParaRPr lang="en-US"/>
          </a:p>
        </p:txBody>
      </p:sp>
    </p:spTree>
    <p:extLst>
      <p:ext uri="{BB962C8B-B14F-4D97-AF65-F5344CB8AC3E}">
        <p14:creationId xmlns:p14="http://schemas.microsoft.com/office/powerpoint/2010/main" val="3294550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SR Legacy has been the primary food composition data type in the United States for over 30 years.  It is now considered historic food composition data and will not be updated.  The nutrient data was derived from analytical methods, imputations, calculations, and published literature.</a:t>
            </a:r>
          </a:p>
          <a:p>
            <a:r>
              <a:rPr lang="en-US" dirty="0"/>
              <a:t>The data were composite samples from across the United States and reflected good average values. </a:t>
            </a:r>
            <a:r>
              <a:rPr lang="en-US" sz="1800" b="0" i="0" u="none" strike="noStrike" baseline="0" dirty="0">
                <a:solidFill>
                  <a:srgbClr val="000000"/>
                </a:solidFill>
                <a:latin typeface="Calibri" panose="020F0502020204030204" pitchFamily="34" charset="0"/>
              </a:rPr>
              <a:t>The goal of the SR Legacy was to generate a reliable mean for up to 150 nutrients in highly consumed foods </a:t>
            </a:r>
            <a:endParaRPr lang="en-US" dirty="0"/>
          </a:p>
          <a:p>
            <a:endParaRPr lang="en-US" dirty="0"/>
          </a:p>
          <a:p>
            <a:r>
              <a:rPr lang="en-US" dirty="0"/>
              <a:t>However, there was a need for change and modernization due to the rapid increase in the number and variety of foods in the food supply.  </a:t>
            </a:r>
            <a:r>
              <a:rPr lang="en-US" dirty="0" err="1"/>
              <a:t>FoodData</a:t>
            </a:r>
            <a:r>
              <a:rPr lang="en-US" dirty="0"/>
              <a:t> Central was launched in 2019 and integrated 5 data types into one data system.  </a:t>
            </a:r>
          </a:p>
          <a:p>
            <a:r>
              <a:rPr lang="en-US" dirty="0"/>
              <a:t>Sr Legacy data is still available to users on </a:t>
            </a:r>
            <a:r>
              <a:rPr lang="en-US" dirty="0" err="1"/>
              <a:t>FoodData</a:t>
            </a:r>
            <a:r>
              <a:rPr lang="en-US" dirty="0"/>
              <a:t> Central in addition to the latest data type, Foundation Foods.</a:t>
            </a:r>
          </a:p>
        </p:txBody>
      </p:sp>
      <p:sp>
        <p:nvSpPr>
          <p:cNvPr id="4" name="Slide Number Placeholder 3"/>
          <p:cNvSpPr>
            <a:spLocks noGrp="1"/>
          </p:cNvSpPr>
          <p:nvPr>
            <p:ph type="sldNum" sz="quarter" idx="5"/>
          </p:nvPr>
        </p:nvSpPr>
        <p:spPr/>
        <p:txBody>
          <a:bodyPr/>
          <a:lstStyle/>
          <a:p>
            <a:fld id="{32F96388-1E08-42BA-A3B2-E65D48CA4D1D}" type="slidenum">
              <a:rPr lang="en-US" smtClean="0"/>
              <a:t>4</a:t>
            </a:fld>
            <a:endParaRPr lang="en-US"/>
          </a:p>
        </p:txBody>
      </p:sp>
    </p:spTree>
    <p:extLst>
      <p:ext uri="{BB962C8B-B14F-4D97-AF65-F5344CB8AC3E}">
        <p14:creationId xmlns:p14="http://schemas.microsoft.com/office/powerpoint/2010/main" val="3151304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Foundation Foods is a new food composition data type in </a:t>
            </a:r>
            <a:r>
              <a:rPr lang="en-US" dirty="0" err="1"/>
              <a:t>FoodData</a:t>
            </a:r>
            <a:r>
              <a:rPr lang="en-US" dirty="0"/>
              <a:t> Central.  Foundation Foods are individual food samples that have analytical nutrient profiles with metadata available on each sample.  </a:t>
            </a:r>
          </a:p>
          <a:p>
            <a:r>
              <a:rPr lang="en-US" dirty="0"/>
              <a:t>The foods analyzed are single commodity or commodity-derived minimally processed foods, such as apples, bananas, carrots, almonds, grains, applesauce, flour, oil, egg, milk, blueberries, yogurt, cheese, seafood and meats.</a:t>
            </a:r>
          </a:p>
        </p:txBody>
      </p:sp>
      <p:sp>
        <p:nvSpPr>
          <p:cNvPr id="4" name="Slide Number Placeholder 3"/>
          <p:cNvSpPr>
            <a:spLocks noGrp="1"/>
          </p:cNvSpPr>
          <p:nvPr>
            <p:ph type="sldNum" sz="quarter" idx="5"/>
          </p:nvPr>
        </p:nvSpPr>
        <p:spPr/>
        <p:txBody>
          <a:bodyPr/>
          <a:lstStyle/>
          <a:p>
            <a:fld id="{32F96388-1E08-42BA-A3B2-E65D48CA4D1D}" type="slidenum">
              <a:rPr lang="en-US" smtClean="0"/>
              <a:t>5</a:t>
            </a:fld>
            <a:endParaRPr lang="en-US"/>
          </a:p>
        </p:txBody>
      </p:sp>
    </p:spTree>
    <p:extLst>
      <p:ext uri="{BB962C8B-B14F-4D97-AF65-F5344CB8AC3E}">
        <p14:creationId xmlns:p14="http://schemas.microsoft.com/office/powerpoint/2010/main" val="2180468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None/>
            </a:pPr>
            <a:r>
              <a:rPr lang="en-US" dirty="0">
                <a:solidFill>
                  <a:srgbClr val="000000"/>
                </a:solidFill>
                <a:latin typeface="Calibri" panose="020F0502020204030204" pitchFamily="34" charset="0"/>
              </a:rPr>
              <a:t>R</a:t>
            </a:r>
            <a:r>
              <a:rPr lang="en-US" b="0" i="0" dirty="0">
                <a:solidFill>
                  <a:srgbClr val="000000"/>
                </a:solidFill>
                <a:effectLst/>
                <a:latin typeface="Calibri" panose="020F0502020204030204" pitchFamily="34" charset="0"/>
              </a:rPr>
              <a:t>esources for analytical sampling continue to decline and staffing is becoming increasingly limited, FDC is establishing new ways to incorporate data. </a:t>
            </a:r>
          </a:p>
          <a:p>
            <a:pPr marL="0" indent="0" algn="l">
              <a:buNone/>
            </a:pPr>
            <a:r>
              <a:rPr lang="en-US" dirty="0">
                <a:solidFill>
                  <a:srgbClr val="000000"/>
                </a:solidFill>
                <a:latin typeface="Calibri" panose="020F0502020204030204" pitchFamily="34" charset="0"/>
              </a:rPr>
              <a:t>It is not feasible to analyze a complete set of nutrients for a single food when the cost of analysis can exceed $50,000.</a:t>
            </a:r>
          </a:p>
          <a:p>
            <a:pPr marL="0" indent="0" algn="l">
              <a:buNone/>
            </a:pPr>
            <a:r>
              <a:rPr lang="en-US" b="0" i="0" dirty="0">
                <a:solidFill>
                  <a:srgbClr val="000000"/>
                </a:solidFill>
                <a:effectLst/>
                <a:latin typeface="Calibri" panose="020F0502020204030204" pitchFamily="34" charset="0"/>
              </a:rPr>
              <a:t>Gatheri</a:t>
            </a:r>
            <a:r>
              <a:rPr lang="en-US" dirty="0">
                <a:solidFill>
                  <a:srgbClr val="000000"/>
                </a:solidFill>
                <a:latin typeface="Calibri" panose="020F0502020204030204" pitchFamily="34" charset="0"/>
              </a:rPr>
              <a:t>ng insight into how comparable foods have changed over time will provide a better idea as to which components should continue to be analyzed and which ones remain constant and not necessarily analyzed each time a food is updated.</a:t>
            </a:r>
            <a:endParaRPr lang="en-US" b="0" i="0" dirty="0">
              <a:solidFill>
                <a:srgbClr val="000000"/>
              </a:solidFill>
              <a:effectLst/>
              <a:latin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32F96388-1E08-42BA-A3B2-E65D48CA4D1D}" type="slidenum">
              <a:rPr lang="en-US" smtClean="0"/>
              <a:t>6</a:t>
            </a:fld>
            <a:endParaRPr lang="en-US"/>
          </a:p>
        </p:txBody>
      </p:sp>
    </p:spTree>
    <p:extLst>
      <p:ext uri="{BB962C8B-B14F-4D97-AF65-F5344CB8AC3E}">
        <p14:creationId xmlns:p14="http://schemas.microsoft.com/office/powerpoint/2010/main" val="4257039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big part of the challenge is to compare </a:t>
            </a:r>
            <a:r>
              <a:rPr lang="en-US" dirty="0" err="1"/>
              <a:t>equalivent</a:t>
            </a:r>
            <a:r>
              <a:rPr lang="en-US" dirty="0"/>
              <a:t> foods from the Standard Reference data set to the Foundation Food data set.</a:t>
            </a:r>
          </a:p>
          <a:p>
            <a:pPr marL="0" indent="0">
              <a:buNone/>
            </a:pPr>
            <a:r>
              <a:rPr lang="en-US" dirty="0"/>
              <a:t>The link between the two datasets is the same </a:t>
            </a:r>
            <a:r>
              <a:rPr lang="en-US" dirty="0" err="1"/>
              <a:t>ndb</a:t>
            </a:r>
            <a:r>
              <a:rPr lang="en-US" dirty="0"/>
              <a:t> number.  The dataset with have a column for SR_NDB and FF_NDB which is a number that uniquely identifies a food.  The NDB should be the same for FF and SR.</a:t>
            </a:r>
          </a:p>
          <a:p>
            <a:pPr marL="0" indent="0">
              <a:buNone/>
            </a:pPr>
            <a:r>
              <a:rPr lang="en-US" dirty="0"/>
              <a:t>	Example:  NDB number 16158 identifies the food ‘Hummus, commercially prepared’.</a:t>
            </a:r>
          </a:p>
          <a:p>
            <a:pPr marL="0" indent="0">
              <a:buNone/>
            </a:pPr>
            <a:endParaRPr lang="en-US" dirty="0"/>
          </a:p>
          <a:p>
            <a:pPr marL="0" indent="0">
              <a:buNone/>
            </a:pPr>
            <a:r>
              <a:rPr lang="en-US" dirty="0"/>
              <a:t>The first digit in a four-digit </a:t>
            </a:r>
            <a:r>
              <a:rPr lang="en-US" dirty="0" err="1"/>
              <a:t>ndb</a:t>
            </a:r>
            <a:r>
              <a:rPr lang="en-US" dirty="0"/>
              <a:t> number or the first 2 digits in a five-digit </a:t>
            </a:r>
            <a:r>
              <a:rPr lang="en-US" dirty="0" err="1"/>
              <a:t>ndb</a:t>
            </a:r>
            <a:r>
              <a:rPr lang="en-US" dirty="0"/>
              <a:t>-number correspond to the food category id</a:t>
            </a:r>
          </a:p>
          <a:p>
            <a:pPr marL="777249" lvl="2" indent="0">
              <a:buNone/>
            </a:pPr>
            <a:r>
              <a:rPr lang="en-US" dirty="0"/>
              <a:t>	Example:  NDB number </a:t>
            </a:r>
            <a:r>
              <a:rPr lang="en-US" dirty="0">
                <a:highlight>
                  <a:srgbClr val="FFFF00"/>
                </a:highlight>
              </a:rPr>
              <a:t>11</a:t>
            </a:r>
            <a:r>
              <a:rPr lang="en-US" dirty="0"/>
              <a:t>056 has the food category id 11 (vegetables)</a:t>
            </a:r>
          </a:p>
          <a:p>
            <a:pPr marL="777249" lvl="2" indent="0">
              <a:buNone/>
            </a:pPr>
            <a:r>
              <a:rPr lang="en-US" dirty="0"/>
              <a:t>		  NDB number </a:t>
            </a:r>
            <a:r>
              <a:rPr lang="en-US" dirty="0">
                <a:highlight>
                  <a:srgbClr val="FFFF00"/>
                </a:highlight>
              </a:rPr>
              <a:t>9</a:t>
            </a:r>
            <a:r>
              <a:rPr lang="en-US" dirty="0"/>
              <a:t>040 has the food category id 9 (fruits)</a:t>
            </a:r>
          </a:p>
          <a:p>
            <a:pPr marL="777249" lvl="2" indent="0">
              <a:buNone/>
            </a:pPr>
            <a:r>
              <a:rPr lang="en-US" dirty="0"/>
              <a:t>There is a separate table that identifies the food category id to the food category description.</a:t>
            </a:r>
          </a:p>
          <a:p>
            <a:endParaRPr lang="en-US" dirty="0"/>
          </a:p>
        </p:txBody>
      </p:sp>
      <p:sp>
        <p:nvSpPr>
          <p:cNvPr id="4" name="Slide Number Placeholder 3"/>
          <p:cNvSpPr>
            <a:spLocks noGrp="1"/>
          </p:cNvSpPr>
          <p:nvPr>
            <p:ph type="sldNum" sz="quarter" idx="5"/>
          </p:nvPr>
        </p:nvSpPr>
        <p:spPr/>
        <p:txBody>
          <a:bodyPr/>
          <a:lstStyle/>
          <a:p>
            <a:fld id="{32F96388-1E08-42BA-A3B2-E65D48CA4D1D}" type="slidenum">
              <a:rPr lang="en-US" smtClean="0"/>
              <a:t>7</a:t>
            </a:fld>
            <a:endParaRPr lang="en-US"/>
          </a:p>
        </p:txBody>
      </p:sp>
    </p:spTree>
    <p:extLst>
      <p:ext uri="{BB962C8B-B14F-4D97-AF65-F5344CB8AC3E}">
        <p14:creationId xmlns:p14="http://schemas.microsoft.com/office/powerpoint/2010/main" val="26445784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a:t>
            </a:r>
            <a:r>
              <a:rPr lang="en-US" dirty="0" err="1"/>
              <a:t>Nutrient_id</a:t>
            </a:r>
            <a:r>
              <a:rPr lang="en-US" dirty="0"/>
              <a:t>’ is a unique identifier for a nutrient.  </a:t>
            </a:r>
          </a:p>
          <a:p>
            <a:pPr marL="0" indent="0">
              <a:buNone/>
            </a:pPr>
            <a:r>
              <a:rPr lang="en-US" dirty="0"/>
              <a:t>There is a separate table that identifies the nutrient id to the nutrient description.</a:t>
            </a:r>
          </a:p>
          <a:p>
            <a:pPr marL="0" indent="0">
              <a:buNone/>
            </a:pPr>
            <a:r>
              <a:rPr lang="en-US" dirty="0"/>
              <a:t>	Example:  </a:t>
            </a:r>
            <a:r>
              <a:rPr lang="en-US" dirty="0" err="1"/>
              <a:t>Nutrient_id</a:t>
            </a:r>
            <a:r>
              <a:rPr lang="en-US" dirty="0"/>
              <a:t> 1051 corresponds to ‘water’</a:t>
            </a:r>
          </a:p>
          <a:p>
            <a:pPr marL="0" indent="0">
              <a:buNone/>
            </a:pPr>
            <a:r>
              <a:rPr lang="en-US" dirty="0"/>
              <a:t>‘Rank’ Is an alternate way of ordering nutrients instead of listing them alphabetically.  Ordering by rank will group similar nutrients (</a:t>
            </a:r>
            <a:r>
              <a:rPr lang="en-US" dirty="0" err="1"/>
              <a:t>proximates</a:t>
            </a:r>
            <a:r>
              <a:rPr lang="en-US" dirty="0"/>
              <a:t>, vitamins, minerals).</a:t>
            </a:r>
          </a:p>
          <a:p>
            <a:pPr marL="0" indent="0">
              <a:buNone/>
            </a:pPr>
            <a:endParaRPr lang="en-US" dirty="0"/>
          </a:p>
          <a:p>
            <a:pPr marL="0" indent="0">
              <a:buNone/>
            </a:pPr>
            <a:r>
              <a:rPr lang="en-US" dirty="0"/>
              <a:t>Each food will have several nutrients and a corresponding unit of measure (example: iron is shown in mg).</a:t>
            </a:r>
          </a:p>
          <a:p>
            <a:pPr marL="0" indent="0">
              <a:buNone/>
            </a:pPr>
            <a:endParaRPr lang="en-US" dirty="0"/>
          </a:p>
          <a:p>
            <a:pPr marL="0" indent="0">
              <a:buNone/>
            </a:pPr>
            <a:r>
              <a:rPr lang="en-US" dirty="0"/>
              <a:t>Each nutrient will have data from SR and Foundation Foods</a:t>
            </a:r>
          </a:p>
          <a:p>
            <a:endParaRPr lang="en-US" dirty="0"/>
          </a:p>
        </p:txBody>
      </p:sp>
      <p:sp>
        <p:nvSpPr>
          <p:cNvPr id="4" name="Slide Number Placeholder 3"/>
          <p:cNvSpPr>
            <a:spLocks noGrp="1"/>
          </p:cNvSpPr>
          <p:nvPr>
            <p:ph type="sldNum" sz="quarter" idx="5"/>
          </p:nvPr>
        </p:nvSpPr>
        <p:spPr/>
        <p:txBody>
          <a:bodyPr/>
          <a:lstStyle/>
          <a:p>
            <a:fld id="{32F96388-1E08-42BA-A3B2-E65D48CA4D1D}" type="slidenum">
              <a:rPr lang="en-US" smtClean="0"/>
              <a:t>8</a:t>
            </a:fld>
            <a:endParaRPr lang="en-US"/>
          </a:p>
        </p:txBody>
      </p:sp>
    </p:spTree>
    <p:extLst>
      <p:ext uri="{BB962C8B-B14F-4D97-AF65-F5344CB8AC3E}">
        <p14:creationId xmlns:p14="http://schemas.microsoft.com/office/powerpoint/2010/main" val="3896797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SR Dataset</a:t>
            </a:r>
          </a:p>
          <a:p>
            <a:pPr lvl="1"/>
            <a:r>
              <a:rPr lang="en-US" dirty="0"/>
              <a:t>Mean</a:t>
            </a:r>
          </a:p>
          <a:p>
            <a:pPr lvl="1"/>
            <a:r>
              <a:rPr lang="en-US" dirty="0"/>
              <a:t>Minimum value</a:t>
            </a:r>
          </a:p>
          <a:p>
            <a:pPr lvl="1"/>
            <a:r>
              <a:rPr lang="en-US" dirty="0"/>
              <a:t>Maximum value</a:t>
            </a:r>
          </a:p>
          <a:p>
            <a:pPr lvl="1"/>
            <a:r>
              <a:rPr lang="en-US" dirty="0"/>
              <a:t>Standard error</a:t>
            </a:r>
          </a:p>
          <a:p>
            <a:pPr lvl="1"/>
            <a:r>
              <a:rPr lang="en-US" dirty="0"/>
              <a:t>Number of data points (n) 	</a:t>
            </a:r>
          </a:p>
          <a:p>
            <a:pPr marL="0" indent="0">
              <a:buNone/>
            </a:pPr>
            <a:r>
              <a:rPr lang="en-US" dirty="0"/>
              <a:t>*Note that min, max, and standard error values are not available in some of the SR dataset.  </a:t>
            </a:r>
          </a:p>
          <a:p>
            <a:pPr marL="0" indent="0">
              <a:buNone/>
            </a:pPr>
            <a:endParaRPr lang="en-US" dirty="0"/>
          </a:p>
          <a:p>
            <a:pPr marL="0" indent="0">
              <a:buNone/>
            </a:pPr>
            <a:r>
              <a:rPr lang="en-US" dirty="0"/>
              <a:t>Foundation Foods Dataset</a:t>
            </a:r>
          </a:p>
          <a:p>
            <a:pPr lvl="1"/>
            <a:r>
              <a:rPr lang="en-US" dirty="0"/>
              <a:t>Mean</a:t>
            </a:r>
          </a:p>
          <a:p>
            <a:pPr lvl="1"/>
            <a:r>
              <a:rPr lang="en-US" dirty="0"/>
              <a:t>Minimum value</a:t>
            </a:r>
          </a:p>
          <a:p>
            <a:pPr lvl="1"/>
            <a:r>
              <a:rPr lang="en-US" dirty="0"/>
              <a:t>Maximum value</a:t>
            </a:r>
          </a:p>
          <a:p>
            <a:pPr lvl="1"/>
            <a:r>
              <a:rPr lang="en-US" dirty="0"/>
              <a:t>Median</a:t>
            </a:r>
          </a:p>
          <a:p>
            <a:pPr lvl="1"/>
            <a:r>
              <a:rPr lang="en-US" dirty="0"/>
              <a:t>Number of data points (n)</a:t>
            </a:r>
          </a:p>
          <a:p>
            <a:endParaRPr lang="en-US" dirty="0"/>
          </a:p>
        </p:txBody>
      </p:sp>
      <p:sp>
        <p:nvSpPr>
          <p:cNvPr id="4" name="Slide Number Placeholder 3"/>
          <p:cNvSpPr>
            <a:spLocks noGrp="1"/>
          </p:cNvSpPr>
          <p:nvPr>
            <p:ph type="sldNum" sz="quarter" idx="5"/>
          </p:nvPr>
        </p:nvSpPr>
        <p:spPr/>
        <p:txBody>
          <a:bodyPr/>
          <a:lstStyle/>
          <a:p>
            <a:fld id="{32F96388-1E08-42BA-A3B2-E65D48CA4D1D}" type="slidenum">
              <a:rPr lang="en-US" smtClean="0"/>
              <a:t>9</a:t>
            </a:fld>
            <a:endParaRPr lang="en-US"/>
          </a:p>
        </p:txBody>
      </p:sp>
    </p:spTree>
    <p:extLst>
      <p:ext uri="{BB962C8B-B14F-4D97-AF65-F5344CB8AC3E}">
        <p14:creationId xmlns:p14="http://schemas.microsoft.com/office/powerpoint/2010/main" val="3130213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3384A-3709-4564-B546-2FCDD1CA53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4F47588-B900-4E7C-AC5D-2A2DAD4FF2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829054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3F4CF-DDFB-407A-8E04-0BBC59FED3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C83ACB8-AFB8-49AB-B9C6-77871D0512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DF3B1B-E60B-47B6-A37A-928C7FAA3070}"/>
              </a:ext>
            </a:extLst>
          </p:cNvPr>
          <p:cNvSpPr>
            <a:spLocks noGrp="1"/>
          </p:cNvSpPr>
          <p:nvPr>
            <p:ph type="dt" sz="half" idx="10"/>
          </p:nvPr>
        </p:nvSpPr>
        <p:spPr>
          <a:xfrm>
            <a:off x="838200" y="6356350"/>
            <a:ext cx="2743200" cy="365125"/>
          </a:xfrm>
          <a:prstGeom prst="rect">
            <a:avLst/>
          </a:prstGeom>
        </p:spPr>
        <p:txBody>
          <a:bodyPr/>
          <a:lstStyle/>
          <a:p>
            <a:fld id="{BE0FE299-E261-4A07-8108-9E466575E2E0}" type="datetimeFigureOut">
              <a:rPr lang="en-US" smtClean="0"/>
              <a:t>2/23/2024</a:t>
            </a:fld>
            <a:endParaRPr lang="en-US"/>
          </a:p>
        </p:txBody>
      </p:sp>
      <p:sp>
        <p:nvSpPr>
          <p:cNvPr id="5" name="Footer Placeholder 4">
            <a:extLst>
              <a:ext uri="{FF2B5EF4-FFF2-40B4-BE49-F238E27FC236}">
                <a16:creationId xmlns:a16="http://schemas.microsoft.com/office/drawing/2014/main" id="{5830C8F2-CD71-4196-B599-23FC3A0FA05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56BACAC-EB9C-41AB-9BC4-9AAEA7FC69C4}"/>
              </a:ext>
            </a:extLst>
          </p:cNvPr>
          <p:cNvSpPr>
            <a:spLocks noGrp="1"/>
          </p:cNvSpPr>
          <p:nvPr>
            <p:ph type="sldNum" sz="quarter" idx="12"/>
          </p:nvPr>
        </p:nvSpPr>
        <p:spPr>
          <a:xfrm>
            <a:off x="8610600" y="6356350"/>
            <a:ext cx="2743200" cy="365125"/>
          </a:xfrm>
          <a:prstGeom prst="rect">
            <a:avLst/>
          </a:prstGeom>
        </p:spPr>
        <p:txBody>
          <a:bodyPr/>
          <a:lstStyle/>
          <a:p>
            <a:fld id="{CDE113AC-2226-4EF1-BBA3-C34D98A4CA41}" type="slidenum">
              <a:rPr lang="en-US" smtClean="0"/>
              <a:t>‹#›</a:t>
            </a:fld>
            <a:endParaRPr lang="en-US"/>
          </a:p>
        </p:txBody>
      </p:sp>
    </p:spTree>
    <p:extLst>
      <p:ext uri="{BB962C8B-B14F-4D97-AF65-F5344CB8AC3E}">
        <p14:creationId xmlns:p14="http://schemas.microsoft.com/office/powerpoint/2010/main" val="14373331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9BCB66B-2B30-4534-8C44-F36C79F7D08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3B08031-799B-4437-A33B-A960A8B733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9A5303-31FE-4460-BDEF-7E31A91D220F}"/>
              </a:ext>
            </a:extLst>
          </p:cNvPr>
          <p:cNvSpPr>
            <a:spLocks noGrp="1"/>
          </p:cNvSpPr>
          <p:nvPr>
            <p:ph type="dt" sz="half" idx="10"/>
          </p:nvPr>
        </p:nvSpPr>
        <p:spPr>
          <a:xfrm>
            <a:off x="838200" y="6356350"/>
            <a:ext cx="2743200" cy="365125"/>
          </a:xfrm>
          <a:prstGeom prst="rect">
            <a:avLst/>
          </a:prstGeom>
        </p:spPr>
        <p:txBody>
          <a:bodyPr/>
          <a:lstStyle/>
          <a:p>
            <a:fld id="{BE0FE299-E261-4A07-8108-9E466575E2E0}" type="datetimeFigureOut">
              <a:rPr lang="en-US" smtClean="0"/>
              <a:t>2/23/2024</a:t>
            </a:fld>
            <a:endParaRPr lang="en-US"/>
          </a:p>
        </p:txBody>
      </p:sp>
      <p:sp>
        <p:nvSpPr>
          <p:cNvPr id="5" name="Footer Placeholder 4">
            <a:extLst>
              <a:ext uri="{FF2B5EF4-FFF2-40B4-BE49-F238E27FC236}">
                <a16:creationId xmlns:a16="http://schemas.microsoft.com/office/drawing/2014/main" id="{875C4FE5-0ABC-484E-BDD9-8E91C48AB3B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8E1D29B5-6B72-44E3-85F5-1068B9F770D5}"/>
              </a:ext>
            </a:extLst>
          </p:cNvPr>
          <p:cNvSpPr>
            <a:spLocks noGrp="1"/>
          </p:cNvSpPr>
          <p:nvPr>
            <p:ph type="sldNum" sz="quarter" idx="12"/>
          </p:nvPr>
        </p:nvSpPr>
        <p:spPr>
          <a:xfrm>
            <a:off x="8610600" y="6356350"/>
            <a:ext cx="2743200" cy="365125"/>
          </a:xfrm>
          <a:prstGeom prst="rect">
            <a:avLst/>
          </a:prstGeom>
        </p:spPr>
        <p:txBody>
          <a:bodyPr/>
          <a:lstStyle/>
          <a:p>
            <a:fld id="{CDE113AC-2226-4EF1-BBA3-C34D98A4CA41}" type="slidenum">
              <a:rPr lang="en-US" smtClean="0"/>
              <a:t>‹#›</a:t>
            </a:fld>
            <a:endParaRPr lang="en-US"/>
          </a:p>
        </p:txBody>
      </p:sp>
    </p:spTree>
    <p:extLst>
      <p:ext uri="{BB962C8B-B14F-4D97-AF65-F5344CB8AC3E}">
        <p14:creationId xmlns:p14="http://schemas.microsoft.com/office/powerpoint/2010/main" val="30070960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ext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2"/>
                </a:solidFill>
              </a:defRPr>
            </a:lvl1pPr>
          </a:lstStyle>
          <a:p>
            <a:r>
              <a:rPr lang="en-US" noProof="0" dirty="0"/>
              <a:t>Click to Edit Title</a:t>
            </a:r>
          </a:p>
        </p:txBody>
      </p:sp>
      <p:sp>
        <p:nvSpPr>
          <p:cNvPr id="8" name="Text Placeholder 2"/>
          <p:cNvSpPr>
            <a:spLocks noGrp="1"/>
          </p:cNvSpPr>
          <p:nvPr>
            <p:ph idx="11" hasCustomPrompt="1"/>
          </p:nvPr>
        </p:nvSpPr>
        <p:spPr bwMode="auto">
          <a:xfrm>
            <a:off x="596961" y="1455212"/>
            <a:ext cx="10988943" cy="4416115"/>
          </a:xfrm>
          <a:prstGeom prst="rect">
            <a:avLst/>
          </a:prstGeom>
          <a:noFill/>
          <a:ln w="9525">
            <a:noFill/>
            <a:miter lim="800000"/>
            <a:headEnd/>
            <a:tailEnd/>
          </a:ln>
        </p:spPr>
        <p:txBody>
          <a:bodyPr vert="horz" wrap="square" lIns="91431" tIns="45716" rIns="91431" bIns="45716" numCol="1" anchor="t" anchorCtr="0" compatLnSpc="1">
            <a:prstTxWarp prst="textNoShape">
              <a:avLst/>
            </a:prstTxWarp>
          </a:bodyPr>
          <a:lstStyle>
            <a:lvl1pPr marL="365751" indent="-365751">
              <a:defRPr sz="2000"/>
            </a:lvl1pPr>
            <a:lvl2pPr marL="731502" indent="-365751">
              <a:defRPr sz="2000"/>
            </a:lvl2pPr>
            <a:lvl3pPr indent="-365751">
              <a:defRPr sz="2000"/>
            </a:lvl3pPr>
            <a:lvl4pPr marL="1487387" indent="-365751">
              <a:defRPr sz="2000"/>
            </a:lvl4pPr>
            <a:lvl5pPr marL="1828754" indent="-365751">
              <a:defRPr sz="2000"/>
            </a:lvl5pPr>
          </a:lstStyle>
          <a:p>
            <a:pPr lvl="0"/>
            <a:r>
              <a:rPr lang="en-US" noProof="0" dirty="0"/>
              <a:t>Add text here</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Slide Number Placeholder 3"/>
          <p:cNvSpPr>
            <a:spLocks noGrp="1"/>
          </p:cNvSpPr>
          <p:nvPr>
            <p:ph type="sldNum" sz="quarter" idx="12"/>
          </p:nvPr>
        </p:nvSpPr>
        <p:spPr/>
        <p:txBody>
          <a:bodyPr/>
          <a:lstStyle/>
          <a:p>
            <a:pPr fontAlgn="base">
              <a:spcAft>
                <a:spcPct val="0"/>
              </a:spcAft>
              <a:defRPr/>
            </a:pPr>
            <a:fld id="{4472AB7F-E8D0-4874-A9B8-335B68DC5F05}" type="slidenum">
              <a:rPr lang="en-US" noProof="0" smtClean="0"/>
              <a:pPr fontAlgn="base">
                <a:spcAft>
                  <a:spcPct val="0"/>
                </a:spcAft>
                <a:defRPr/>
              </a:pPr>
              <a:t>‹#›</a:t>
            </a:fld>
            <a:endParaRPr lang="en-US" noProof="0" dirty="0"/>
          </a:p>
        </p:txBody>
      </p:sp>
    </p:spTree>
    <p:extLst>
      <p:ext uri="{BB962C8B-B14F-4D97-AF65-F5344CB8AC3E}">
        <p14:creationId xmlns:p14="http://schemas.microsoft.com/office/powerpoint/2010/main" val="4024369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F1BB8-356B-4FF7-8422-5E29D02525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AF6484-A480-47AB-B322-15ECD394B9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21358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2E7B4-9D27-435C-A80C-D403285517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F81034B-7CD6-470E-B25C-25D5C4BCE7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8EEFDAC-B38E-48DC-B40F-6A41ADAC109B}"/>
              </a:ext>
            </a:extLst>
          </p:cNvPr>
          <p:cNvSpPr>
            <a:spLocks noGrp="1"/>
          </p:cNvSpPr>
          <p:nvPr>
            <p:ph type="dt" sz="half" idx="10"/>
          </p:nvPr>
        </p:nvSpPr>
        <p:spPr>
          <a:xfrm>
            <a:off x="838200" y="6356350"/>
            <a:ext cx="2743200" cy="365125"/>
          </a:xfrm>
          <a:prstGeom prst="rect">
            <a:avLst/>
          </a:prstGeom>
        </p:spPr>
        <p:txBody>
          <a:bodyPr/>
          <a:lstStyle/>
          <a:p>
            <a:fld id="{BE0FE299-E261-4A07-8108-9E466575E2E0}" type="datetimeFigureOut">
              <a:rPr lang="en-US" smtClean="0"/>
              <a:t>2/23/2024</a:t>
            </a:fld>
            <a:endParaRPr lang="en-US"/>
          </a:p>
        </p:txBody>
      </p:sp>
      <p:sp>
        <p:nvSpPr>
          <p:cNvPr id="5" name="Footer Placeholder 4">
            <a:extLst>
              <a:ext uri="{FF2B5EF4-FFF2-40B4-BE49-F238E27FC236}">
                <a16:creationId xmlns:a16="http://schemas.microsoft.com/office/drawing/2014/main" id="{6622D9BF-C468-455A-A95D-5B5736C2C9A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1E7C22C-AD4C-41EC-BBCF-232596296271}"/>
              </a:ext>
            </a:extLst>
          </p:cNvPr>
          <p:cNvSpPr>
            <a:spLocks noGrp="1"/>
          </p:cNvSpPr>
          <p:nvPr>
            <p:ph type="sldNum" sz="quarter" idx="12"/>
          </p:nvPr>
        </p:nvSpPr>
        <p:spPr>
          <a:xfrm>
            <a:off x="8610600" y="6356350"/>
            <a:ext cx="2743200" cy="365125"/>
          </a:xfrm>
          <a:prstGeom prst="rect">
            <a:avLst/>
          </a:prstGeom>
        </p:spPr>
        <p:txBody>
          <a:bodyPr/>
          <a:lstStyle/>
          <a:p>
            <a:fld id="{CDE113AC-2226-4EF1-BBA3-C34D98A4CA41}" type="slidenum">
              <a:rPr lang="en-US" smtClean="0"/>
              <a:t>‹#›</a:t>
            </a:fld>
            <a:endParaRPr lang="en-US"/>
          </a:p>
        </p:txBody>
      </p:sp>
    </p:spTree>
    <p:extLst>
      <p:ext uri="{BB962C8B-B14F-4D97-AF65-F5344CB8AC3E}">
        <p14:creationId xmlns:p14="http://schemas.microsoft.com/office/powerpoint/2010/main" val="917243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CE2E1-DF84-4C4A-B646-436B261278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A00B16-C80D-4818-BCA8-37B08EB8DC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FBD82C-90A2-49C8-9F95-62F27F3E8A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F132A9-0D16-4BDD-820E-BAC0B3543F9F}"/>
              </a:ext>
            </a:extLst>
          </p:cNvPr>
          <p:cNvSpPr>
            <a:spLocks noGrp="1"/>
          </p:cNvSpPr>
          <p:nvPr>
            <p:ph type="dt" sz="half" idx="10"/>
          </p:nvPr>
        </p:nvSpPr>
        <p:spPr>
          <a:xfrm>
            <a:off x="838200" y="6356350"/>
            <a:ext cx="2743200" cy="365125"/>
          </a:xfrm>
          <a:prstGeom prst="rect">
            <a:avLst/>
          </a:prstGeom>
        </p:spPr>
        <p:txBody>
          <a:bodyPr/>
          <a:lstStyle/>
          <a:p>
            <a:fld id="{BE0FE299-E261-4A07-8108-9E466575E2E0}" type="datetimeFigureOut">
              <a:rPr lang="en-US" smtClean="0"/>
              <a:t>2/23/2024</a:t>
            </a:fld>
            <a:endParaRPr lang="en-US"/>
          </a:p>
        </p:txBody>
      </p:sp>
      <p:sp>
        <p:nvSpPr>
          <p:cNvPr id="6" name="Footer Placeholder 5">
            <a:extLst>
              <a:ext uri="{FF2B5EF4-FFF2-40B4-BE49-F238E27FC236}">
                <a16:creationId xmlns:a16="http://schemas.microsoft.com/office/drawing/2014/main" id="{1E691F4C-F4D4-4927-B4D7-F1DED4E4CC5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B0931A1-BC2E-42E6-B26C-7322C2B911E6}"/>
              </a:ext>
            </a:extLst>
          </p:cNvPr>
          <p:cNvSpPr>
            <a:spLocks noGrp="1"/>
          </p:cNvSpPr>
          <p:nvPr>
            <p:ph type="sldNum" sz="quarter" idx="12"/>
          </p:nvPr>
        </p:nvSpPr>
        <p:spPr>
          <a:xfrm>
            <a:off x="8610600" y="6356350"/>
            <a:ext cx="2743200" cy="365125"/>
          </a:xfrm>
          <a:prstGeom prst="rect">
            <a:avLst/>
          </a:prstGeom>
        </p:spPr>
        <p:txBody>
          <a:bodyPr/>
          <a:lstStyle/>
          <a:p>
            <a:fld id="{CDE113AC-2226-4EF1-BBA3-C34D98A4CA41}" type="slidenum">
              <a:rPr lang="en-US" smtClean="0"/>
              <a:t>‹#›</a:t>
            </a:fld>
            <a:endParaRPr lang="en-US"/>
          </a:p>
        </p:txBody>
      </p:sp>
    </p:spTree>
    <p:extLst>
      <p:ext uri="{BB962C8B-B14F-4D97-AF65-F5344CB8AC3E}">
        <p14:creationId xmlns:p14="http://schemas.microsoft.com/office/powerpoint/2010/main" val="3831670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B8B80-15C0-4323-89AD-55CA49CCDCB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659ED9-130F-45A6-A189-57FA4E0533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99E145-4A11-4C3B-8AFF-9E8DC559F5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2DFB301-DA44-43E8-96AC-360BD8A003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5F3DBD2-302C-4496-AB2B-84B3C0DFEB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3E4D47-CC2C-4106-A67A-9E65607FE8DD}"/>
              </a:ext>
            </a:extLst>
          </p:cNvPr>
          <p:cNvSpPr>
            <a:spLocks noGrp="1"/>
          </p:cNvSpPr>
          <p:nvPr>
            <p:ph type="dt" sz="half" idx="10"/>
          </p:nvPr>
        </p:nvSpPr>
        <p:spPr>
          <a:xfrm>
            <a:off x="838200" y="6356350"/>
            <a:ext cx="2743200" cy="365125"/>
          </a:xfrm>
          <a:prstGeom prst="rect">
            <a:avLst/>
          </a:prstGeom>
        </p:spPr>
        <p:txBody>
          <a:bodyPr/>
          <a:lstStyle/>
          <a:p>
            <a:fld id="{BE0FE299-E261-4A07-8108-9E466575E2E0}" type="datetimeFigureOut">
              <a:rPr lang="en-US" smtClean="0"/>
              <a:t>2/23/2024</a:t>
            </a:fld>
            <a:endParaRPr lang="en-US"/>
          </a:p>
        </p:txBody>
      </p:sp>
      <p:sp>
        <p:nvSpPr>
          <p:cNvPr id="8" name="Footer Placeholder 7">
            <a:extLst>
              <a:ext uri="{FF2B5EF4-FFF2-40B4-BE49-F238E27FC236}">
                <a16:creationId xmlns:a16="http://schemas.microsoft.com/office/drawing/2014/main" id="{580541A9-89A0-4E2E-B71C-7C6095B1A3E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372E1E79-5490-4919-8E85-1A900781A9C9}"/>
              </a:ext>
            </a:extLst>
          </p:cNvPr>
          <p:cNvSpPr>
            <a:spLocks noGrp="1"/>
          </p:cNvSpPr>
          <p:nvPr>
            <p:ph type="sldNum" sz="quarter" idx="12"/>
          </p:nvPr>
        </p:nvSpPr>
        <p:spPr>
          <a:xfrm>
            <a:off x="8610600" y="6356350"/>
            <a:ext cx="2743200" cy="365125"/>
          </a:xfrm>
          <a:prstGeom prst="rect">
            <a:avLst/>
          </a:prstGeom>
        </p:spPr>
        <p:txBody>
          <a:bodyPr/>
          <a:lstStyle/>
          <a:p>
            <a:fld id="{CDE113AC-2226-4EF1-BBA3-C34D98A4CA41}" type="slidenum">
              <a:rPr lang="en-US" smtClean="0"/>
              <a:t>‹#›</a:t>
            </a:fld>
            <a:endParaRPr lang="en-US"/>
          </a:p>
        </p:txBody>
      </p:sp>
    </p:spTree>
    <p:extLst>
      <p:ext uri="{BB962C8B-B14F-4D97-AF65-F5344CB8AC3E}">
        <p14:creationId xmlns:p14="http://schemas.microsoft.com/office/powerpoint/2010/main" val="1764906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FDCD4-F18C-4880-AAD1-A8F80794E5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2BD762C-3E94-4A93-8763-AB97728A4007}"/>
              </a:ext>
            </a:extLst>
          </p:cNvPr>
          <p:cNvSpPr>
            <a:spLocks noGrp="1"/>
          </p:cNvSpPr>
          <p:nvPr>
            <p:ph type="dt" sz="half" idx="10"/>
          </p:nvPr>
        </p:nvSpPr>
        <p:spPr>
          <a:xfrm>
            <a:off x="838200" y="6356350"/>
            <a:ext cx="2743200" cy="365125"/>
          </a:xfrm>
          <a:prstGeom prst="rect">
            <a:avLst/>
          </a:prstGeom>
        </p:spPr>
        <p:txBody>
          <a:bodyPr/>
          <a:lstStyle/>
          <a:p>
            <a:fld id="{BE0FE299-E261-4A07-8108-9E466575E2E0}" type="datetimeFigureOut">
              <a:rPr lang="en-US" smtClean="0"/>
              <a:t>2/23/2024</a:t>
            </a:fld>
            <a:endParaRPr lang="en-US"/>
          </a:p>
        </p:txBody>
      </p:sp>
      <p:sp>
        <p:nvSpPr>
          <p:cNvPr id="4" name="Footer Placeholder 3">
            <a:extLst>
              <a:ext uri="{FF2B5EF4-FFF2-40B4-BE49-F238E27FC236}">
                <a16:creationId xmlns:a16="http://schemas.microsoft.com/office/drawing/2014/main" id="{EE1EBCAD-B127-437F-AFB0-182D632C631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31AE0912-4FA3-42BF-9CEF-BF600479F068}"/>
              </a:ext>
            </a:extLst>
          </p:cNvPr>
          <p:cNvSpPr>
            <a:spLocks noGrp="1"/>
          </p:cNvSpPr>
          <p:nvPr>
            <p:ph type="sldNum" sz="quarter" idx="12"/>
          </p:nvPr>
        </p:nvSpPr>
        <p:spPr>
          <a:xfrm>
            <a:off x="8610600" y="6356350"/>
            <a:ext cx="2743200" cy="365125"/>
          </a:xfrm>
          <a:prstGeom prst="rect">
            <a:avLst/>
          </a:prstGeom>
        </p:spPr>
        <p:txBody>
          <a:bodyPr/>
          <a:lstStyle/>
          <a:p>
            <a:fld id="{CDE113AC-2226-4EF1-BBA3-C34D98A4CA41}" type="slidenum">
              <a:rPr lang="en-US" smtClean="0"/>
              <a:t>‹#›</a:t>
            </a:fld>
            <a:endParaRPr lang="en-US"/>
          </a:p>
        </p:txBody>
      </p:sp>
    </p:spTree>
    <p:extLst>
      <p:ext uri="{BB962C8B-B14F-4D97-AF65-F5344CB8AC3E}">
        <p14:creationId xmlns:p14="http://schemas.microsoft.com/office/powerpoint/2010/main" val="784285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84ADEB-934E-4BEF-99BA-62A88DD3AC34}"/>
              </a:ext>
            </a:extLst>
          </p:cNvPr>
          <p:cNvSpPr>
            <a:spLocks noGrp="1"/>
          </p:cNvSpPr>
          <p:nvPr>
            <p:ph type="dt" sz="half" idx="10"/>
          </p:nvPr>
        </p:nvSpPr>
        <p:spPr>
          <a:xfrm>
            <a:off x="838200" y="6356350"/>
            <a:ext cx="2743200" cy="365125"/>
          </a:xfrm>
          <a:prstGeom prst="rect">
            <a:avLst/>
          </a:prstGeom>
        </p:spPr>
        <p:txBody>
          <a:bodyPr/>
          <a:lstStyle/>
          <a:p>
            <a:fld id="{BE0FE299-E261-4A07-8108-9E466575E2E0}" type="datetimeFigureOut">
              <a:rPr lang="en-US" smtClean="0"/>
              <a:t>2/23/2024</a:t>
            </a:fld>
            <a:endParaRPr lang="en-US"/>
          </a:p>
        </p:txBody>
      </p:sp>
      <p:sp>
        <p:nvSpPr>
          <p:cNvPr id="3" name="Footer Placeholder 2">
            <a:extLst>
              <a:ext uri="{FF2B5EF4-FFF2-40B4-BE49-F238E27FC236}">
                <a16:creationId xmlns:a16="http://schemas.microsoft.com/office/drawing/2014/main" id="{398AE56F-AA3C-4FAD-A8FA-6A5D7DBDB88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2EBF3D4D-33E1-4D1C-954C-3ACAC91D3FEC}"/>
              </a:ext>
            </a:extLst>
          </p:cNvPr>
          <p:cNvSpPr>
            <a:spLocks noGrp="1"/>
          </p:cNvSpPr>
          <p:nvPr>
            <p:ph type="sldNum" sz="quarter" idx="12"/>
          </p:nvPr>
        </p:nvSpPr>
        <p:spPr>
          <a:xfrm>
            <a:off x="8610600" y="6356350"/>
            <a:ext cx="2743200" cy="365125"/>
          </a:xfrm>
          <a:prstGeom prst="rect">
            <a:avLst/>
          </a:prstGeom>
        </p:spPr>
        <p:txBody>
          <a:bodyPr/>
          <a:lstStyle/>
          <a:p>
            <a:fld id="{CDE113AC-2226-4EF1-BBA3-C34D98A4CA41}" type="slidenum">
              <a:rPr lang="en-US" smtClean="0"/>
              <a:t>‹#›</a:t>
            </a:fld>
            <a:endParaRPr lang="en-US"/>
          </a:p>
        </p:txBody>
      </p:sp>
    </p:spTree>
    <p:extLst>
      <p:ext uri="{BB962C8B-B14F-4D97-AF65-F5344CB8AC3E}">
        <p14:creationId xmlns:p14="http://schemas.microsoft.com/office/powerpoint/2010/main" val="3625835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80A92-E765-47F2-9B4C-657086D127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67FAD73-E71D-4269-AB4D-74974DF530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048635-CA7B-4FA1-92FC-B8B7B32429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72A834-C641-4FCB-9154-95EF868B0596}"/>
              </a:ext>
            </a:extLst>
          </p:cNvPr>
          <p:cNvSpPr>
            <a:spLocks noGrp="1"/>
          </p:cNvSpPr>
          <p:nvPr>
            <p:ph type="dt" sz="half" idx="10"/>
          </p:nvPr>
        </p:nvSpPr>
        <p:spPr>
          <a:xfrm>
            <a:off x="838200" y="6356350"/>
            <a:ext cx="2743200" cy="365125"/>
          </a:xfrm>
          <a:prstGeom prst="rect">
            <a:avLst/>
          </a:prstGeom>
        </p:spPr>
        <p:txBody>
          <a:bodyPr/>
          <a:lstStyle/>
          <a:p>
            <a:fld id="{BE0FE299-E261-4A07-8108-9E466575E2E0}" type="datetimeFigureOut">
              <a:rPr lang="en-US" smtClean="0"/>
              <a:t>2/23/2024</a:t>
            </a:fld>
            <a:endParaRPr lang="en-US"/>
          </a:p>
        </p:txBody>
      </p:sp>
      <p:sp>
        <p:nvSpPr>
          <p:cNvPr id="6" name="Footer Placeholder 5">
            <a:extLst>
              <a:ext uri="{FF2B5EF4-FFF2-40B4-BE49-F238E27FC236}">
                <a16:creationId xmlns:a16="http://schemas.microsoft.com/office/drawing/2014/main" id="{B7984181-C0F0-4159-B6E7-1B57C47ED9E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E86E1A47-66FD-42E4-A6F2-E05F5617DA73}"/>
              </a:ext>
            </a:extLst>
          </p:cNvPr>
          <p:cNvSpPr>
            <a:spLocks noGrp="1"/>
          </p:cNvSpPr>
          <p:nvPr>
            <p:ph type="sldNum" sz="quarter" idx="12"/>
          </p:nvPr>
        </p:nvSpPr>
        <p:spPr>
          <a:xfrm>
            <a:off x="8610600" y="6356350"/>
            <a:ext cx="2743200" cy="365125"/>
          </a:xfrm>
          <a:prstGeom prst="rect">
            <a:avLst/>
          </a:prstGeom>
        </p:spPr>
        <p:txBody>
          <a:bodyPr/>
          <a:lstStyle/>
          <a:p>
            <a:fld id="{CDE113AC-2226-4EF1-BBA3-C34D98A4CA41}" type="slidenum">
              <a:rPr lang="en-US" smtClean="0"/>
              <a:t>‹#›</a:t>
            </a:fld>
            <a:endParaRPr lang="en-US"/>
          </a:p>
        </p:txBody>
      </p:sp>
    </p:spTree>
    <p:extLst>
      <p:ext uri="{BB962C8B-B14F-4D97-AF65-F5344CB8AC3E}">
        <p14:creationId xmlns:p14="http://schemas.microsoft.com/office/powerpoint/2010/main" val="324293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FB4EA-1127-486D-8B50-17C826DA7A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08FFC3-4C3D-4AFD-87DA-8845DCE194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89D842-B6A1-44D5-9758-D657EB3039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1CC02B-1226-4C74-9754-38CA81C7C66A}"/>
              </a:ext>
            </a:extLst>
          </p:cNvPr>
          <p:cNvSpPr>
            <a:spLocks noGrp="1"/>
          </p:cNvSpPr>
          <p:nvPr>
            <p:ph type="dt" sz="half" idx="10"/>
          </p:nvPr>
        </p:nvSpPr>
        <p:spPr>
          <a:xfrm>
            <a:off x="838200" y="6356350"/>
            <a:ext cx="2743200" cy="365125"/>
          </a:xfrm>
          <a:prstGeom prst="rect">
            <a:avLst/>
          </a:prstGeom>
        </p:spPr>
        <p:txBody>
          <a:bodyPr/>
          <a:lstStyle/>
          <a:p>
            <a:fld id="{BE0FE299-E261-4A07-8108-9E466575E2E0}" type="datetimeFigureOut">
              <a:rPr lang="en-US" smtClean="0"/>
              <a:t>2/23/2024</a:t>
            </a:fld>
            <a:endParaRPr lang="en-US"/>
          </a:p>
        </p:txBody>
      </p:sp>
      <p:sp>
        <p:nvSpPr>
          <p:cNvPr id="6" name="Footer Placeholder 5">
            <a:extLst>
              <a:ext uri="{FF2B5EF4-FFF2-40B4-BE49-F238E27FC236}">
                <a16:creationId xmlns:a16="http://schemas.microsoft.com/office/drawing/2014/main" id="{A79AB009-C819-40FB-8D24-B92B1959AA4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54120B99-9F93-4465-B9EB-C62CAC92EAB7}"/>
              </a:ext>
            </a:extLst>
          </p:cNvPr>
          <p:cNvSpPr>
            <a:spLocks noGrp="1"/>
          </p:cNvSpPr>
          <p:nvPr>
            <p:ph type="sldNum" sz="quarter" idx="12"/>
          </p:nvPr>
        </p:nvSpPr>
        <p:spPr>
          <a:xfrm>
            <a:off x="8610600" y="6356350"/>
            <a:ext cx="2743200" cy="365125"/>
          </a:xfrm>
          <a:prstGeom prst="rect">
            <a:avLst/>
          </a:prstGeom>
        </p:spPr>
        <p:txBody>
          <a:bodyPr/>
          <a:lstStyle/>
          <a:p>
            <a:fld id="{CDE113AC-2226-4EF1-BBA3-C34D98A4CA41}" type="slidenum">
              <a:rPr lang="en-US" smtClean="0"/>
              <a:t>‹#›</a:t>
            </a:fld>
            <a:endParaRPr lang="en-US"/>
          </a:p>
        </p:txBody>
      </p:sp>
    </p:spTree>
    <p:extLst>
      <p:ext uri="{BB962C8B-B14F-4D97-AF65-F5344CB8AC3E}">
        <p14:creationId xmlns:p14="http://schemas.microsoft.com/office/powerpoint/2010/main" val="3496769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4A34F4-C5C9-4AC1-A13B-33BB39455C8E}"/>
              </a:ext>
            </a:extLst>
          </p:cNvPr>
          <p:cNvSpPr>
            <a:spLocks noGrp="1"/>
          </p:cNvSpPr>
          <p:nvPr>
            <p:ph type="title"/>
          </p:nvPr>
        </p:nvSpPr>
        <p:spPr>
          <a:xfrm>
            <a:off x="838200" y="810558"/>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1772F4-9B18-49FF-9798-E7FE2E379D40}"/>
              </a:ext>
            </a:extLst>
          </p:cNvPr>
          <p:cNvSpPr>
            <a:spLocks noGrp="1"/>
          </p:cNvSpPr>
          <p:nvPr>
            <p:ph type="body" idx="1"/>
          </p:nvPr>
        </p:nvSpPr>
        <p:spPr>
          <a:xfrm>
            <a:off x="838200" y="2203449"/>
            <a:ext cx="10515600" cy="39735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D0B3EC-138A-449D-9048-81370816E3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0FE299-E261-4A07-8108-9E466575E2E0}" type="datetimeFigureOut">
              <a:rPr lang="en-US" smtClean="0"/>
              <a:t>2/23/2024</a:t>
            </a:fld>
            <a:endParaRPr lang="en-US"/>
          </a:p>
        </p:txBody>
      </p:sp>
      <p:sp>
        <p:nvSpPr>
          <p:cNvPr id="5" name="Footer Placeholder 4">
            <a:extLst>
              <a:ext uri="{FF2B5EF4-FFF2-40B4-BE49-F238E27FC236}">
                <a16:creationId xmlns:a16="http://schemas.microsoft.com/office/drawing/2014/main" id="{BF0EBD8D-A22A-4F05-BE79-6A71CDB21F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965702-4DDB-4AD3-B107-D8933E6958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E113AC-2226-4EF1-BBA3-C34D98A4CA41}" type="slidenum">
              <a:rPr lang="en-US" smtClean="0"/>
              <a:t>‹#›</a:t>
            </a:fld>
            <a:endParaRPr lang="en-US"/>
          </a:p>
        </p:txBody>
      </p:sp>
      <p:pic>
        <p:nvPicPr>
          <p:cNvPr id="8" name="Picture 7">
            <a:extLst>
              <a:ext uri="{FF2B5EF4-FFF2-40B4-BE49-F238E27FC236}">
                <a16:creationId xmlns:a16="http://schemas.microsoft.com/office/drawing/2014/main" id="{A935F603-7DD9-4812-9887-19791B6250B9}"/>
              </a:ext>
            </a:extLst>
          </p:cNvPr>
          <p:cNvPicPr>
            <a:picLocks noChangeAspect="1"/>
          </p:cNvPicPr>
          <p:nvPr userDrawn="1"/>
        </p:nvPicPr>
        <p:blipFill rotWithShape="1">
          <a:blip r:embed="rId14">
            <a:alphaModFix/>
          </a:blip>
          <a:srcRect l="134" t="33911" r="-134" b="55124"/>
          <a:stretch/>
        </p:blipFill>
        <p:spPr>
          <a:xfrm>
            <a:off x="1" y="6212821"/>
            <a:ext cx="12208367" cy="656472"/>
          </a:xfrm>
          <a:prstGeom prst="rect">
            <a:avLst/>
          </a:prstGeom>
          <a:effectLst>
            <a:softEdge rad="0"/>
          </a:effectLst>
        </p:spPr>
      </p:pic>
      <p:sp>
        <p:nvSpPr>
          <p:cNvPr id="10" name="TextBox 9">
            <a:extLst>
              <a:ext uri="{FF2B5EF4-FFF2-40B4-BE49-F238E27FC236}">
                <a16:creationId xmlns:a16="http://schemas.microsoft.com/office/drawing/2014/main" id="{0065DD4A-F7A3-4534-B16E-04CEDC74145B}"/>
              </a:ext>
            </a:extLst>
          </p:cNvPr>
          <p:cNvSpPr txBox="1"/>
          <p:nvPr userDrawn="1"/>
        </p:nvSpPr>
        <p:spPr>
          <a:xfrm>
            <a:off x="0" y="6273225"/>
            <a:ext cx="6061848" cy="584775"/>
          </a:xfrm>
          <a:prstGeom prst="rect">
            <a:avLst/>
          </a:prstGeom>
          <a:noFill/>
        </p:spPr>
        <p:txBody>
          <a:bodyPr wrap="square" rtlCol="0">
            <a:spAutoFit/>
          </a:bodyPr>
          <a:lstStyle/>
          <a:p>
            <a:r>
              <a:rPr lang="en-US" sz="3200" b="1">
                <a:ln w="3175">
                  <a:noFill/>
                </a:ln>
                <a:solidFill>
                  <a:schemeClr val="bg1"/>
                </a:solidFill>
                <a:effectLst>
                  <a:outerShdw blurRad="50800" dist="38100" dir="2700000" algn="tl" rotWithShape="0">
                    <a:prstClr val="black">
                      <a:alpha val="40000"/>
                    </a:prstClr>
                  </a:outerShdw>
                </a:effectLst>
                <a:latin typeface="+mj-lt"/>
              </a:rPr>
              <a:t>FoodData Central </a:t>
            </a:r>
            <a:r>
              <a:rPr lang="en-US" sz="2800" b="1">
                <a:ln w="3175">
                  <a:noFill/>
                </a:ln>
                <a:solidFill>
                  <a:schemeClr val="bg1"/>
                </a:solidFill>
                <a:effectLst>
                  <a:outerShdw blurRad="50800" dist="38100" dir="2700000" algn="tl" rotWithShape="0">
                    <a:prstClr val="black">
                      <a:alpha val="40000"/>
                    </a:prstClr>
                  </a:outerShdw>
                </a:effectLst>
                <a:latin typeface="+mj-lt"/>
              </a:rPr>
              <a:t>(fdc.nal.usda.gov)</a:t>
            </a:r>
            <a:endParaRPr lang="en-US" sz="3200" b="1">
              <a:ln w="3175">
                <a:noFill/>
              </a:ln>
              <a:solidFill>
                <a:schemeClr val="bg1"/>
              </a:solidFill>
              <a:effectLst>
                <a:outerShdw blurRad="50800" dist="38100" dir="2700000" algn="tl" rotWithShape="0">
                  <a:prstClr val="black">
                    <a:alpha val="40000"/>
                  </a:prstClr>
                </a:outerShdw>
              </a:effectLst>
              <a:latin typeface="+mj-lt"/>
            </a:endParaRPr>
          </a:p>
        </p:txBody>
      </p:sp>
      <p:pic>
        <p:nvPicPr>
          <p:cNvPr id="11" name="Picture 10">
            <a:extLst>
              <a:ext uri="{FF2B5EF4-FFF2-40B4-BE49-F238E27FC236}">
                <a16:creationId xmlns:a16="http://schemas.microsoft.com/office/drawing/2014/main" id="{32BE564A-BC3A-417D-A28A-3574D5BED5DE}"/>
              </a:ext>
            </a:extLst>
          </p:cNvPr>
          <p:cNvPicPr>
            <a:picLocks noChangeAspect="1"/>
          </p:cNvPicPr>
          <p:nvPr userDrawn="1"/>
        </p:nvPicPr>
        <p:blipFill>
          <a:blip r:embed="rId15"/>
          <a:stretch>
            <a:fillRect/>
          </a:stretch>
        </p:blipFill>
        <p:spPr>
          <a:xfrm>
            <a:off x="304801" y="38836"/>
            <a:ext cx="1201811" cy="753191"/>
          </a:xfrm>
          <a:prstGeom prst="rect">
            <a:avLst/>
          </a:prstGeom>
        </p:spPr>
      </p:pic>
      <p:sp>
        <p:nvSpPr>
          <p:cNvPr id="12" name="TextBox 11">
            <a:extLst>
              <a:ext uri="{FF2B5EF4-FFF2-40B4-BE49-F238E27FC236}">
                <a16:creationId xmlns:a16="http://schemas.microsoft.com/office/drawing/2014/main" id="{99120394-FDBA-4150-B1FB-46A763D2CE46}"/>
              </a:ext>
            </a:extLst>
          </p:cNvPr>
          <p:cNvSpPr txBox="1"/>
          <p:nvPr userDrawn="1"/>
        </p:nvSpPr>
        <p:spPr>
          <a:xfrm>
            <a:off x="1506612" y="133194"/>
            <a:ext cx="2200925" cy="461665"/>
          </a:xfrm>
          <a:prstGeom prst="rect">
            <a:avLst/>
          </a:prstGeom>
          <a:noFill/>
        </p:spPr>
        <p:txBody>
          <a:bodyPr wrap="square" rtlCol="0">
            <a:spAutoFit/>
          </a:bodyPr>
          <a:lstStyle/>
          <a:p>
            <a:r>
              <a:rPr lang="en-US" sz="1200" b="1">
                <a:latin typeface="+mj-lt"/>
              </a:rPr>
              <a:t>United States </a:t>
            </a:r>
            <a:br>
              <a:rPr lang="en-US" sz="1200" b="1">
                <a:latin typeface="+mj-lt"/>
              </a:rPr>
            </a:br>
            <a:r>
              <a:rPr lang="en-US" sz="1200" b="1">
                <a:latin typeface="+mj-lt"/>
              </a:rPr>
              <a:t>Department of Agriculture</a:t>
            </a:r>
          </a:p>
        </p:txBody>
      </p:sp>
      <p:sp>
        <p:nvSpPr>
          <p:cNvPr id="13" name="TextBox 12">
            <a:extLst>
              <a:ext uri="{FF2B5EF4-FFF2-40B4-BE49-F238E27FC236}">
                <a16:creationId xmlns:a16="http://schemas.microsoft.com/office/drawing/2014/main" id="{9C449EE2-934F-41A4-9DA0-B8C4193C8F24}"/>
              </a:ext>
            </a:extLst>
          </p:cNvPr>
          <p:cNvSpPr txBox="1"/>
          <p:nvPr userDrawn="1"/>
        </p:nvSpPr>
        <p:spPr>
          <a:xfrm>
            <a:off x="10548223" y="96263"/>
            <a:ext cx="2545431" cy="584775"/>
          </a:xfrm>
          <a:prstGeom prst="rect">
            <a:avLst/>
          </a:prstGeom>
          <a:noFill/>
        </p:spPr>
        <p:txBody>
          <a:bodyPr wrap="square" rtlCol="0">
            <a:spAutoFit/>
          </a:bodyPr>
          <a:lstStyle/>
          <a:p>
            <a:r>
              <a:rPr lang="en-US" sz="1600" b="1">
                <a:solidFill>
                  <a:schemeClr val="tx1"/>
                </a:solidFill>
                <a:latin typeface="+mj-lt"/>
              </a:rPr>
              <a:t>FoodData Central</a:t>
            </a:r>
          </a:p>
          <a:p>
            <a:r>
              <a:rPr lang="en-US" sz="1600" b="1">
                <a:solidFill>
                  <a:schemeClr val="tx1"/>
                </a:solidFill>
                <a:latin typeface="+mj-lt"/>
              </a:rPr>
              <a:t>fdc.nal.usda.gov</a:t>
            </a:r>
          </a:p>
        </p:txBody>
      </p:sp>
    </p:spTree>
    <p:extLst>
      <p:ext uri="{BB962C8B-B14F-4D97-AF65-F5344CB8AC3E}">
        <p14:creationId xmlns:p14="http://schemas.microsoft.com/office/powerpoint/2010/main" val="261514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lang="en-US" sz="4400" b="1" kern="1200" dirty="0">
          <a:solidFill>
            <a:srgbClr val="C0000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CD326-8608-40AC-9055-58313611C831}"/>
              </a:ext>
            </a:extLst>
          </p:cNvPr>
          <p:cNvSpPr>
            <a:spLocks noGrp="1"/>
          </p:cNvSpPr>
          <p:nvPr>
            <p:ph type="ctrTitle"/>
          </p:nvPr>
        </p:nvSpPr>
        <p:spPr>
          <a:xfrm>
            <a:off x="1166191" y="1043611"/>
            <a:ext cx="9501809" cy="2496423"/>
          </a:xfrm>
        </p:spPr>
        <p:txBody>
          <a:bodyPr anchor="ctr">
            <a:normAutofit/>
          </a:bodyPr>
          <a:lstStyle/>
          <a:p>
            <a:r>
              <a:rPr lang="en-US" dirty="0"/>
              <a:t>USDA FoodData Central (FDC)</a:t>
            </a:r>
          </a:p>
        </p:txBody>
      </p:sp>
      <p:sp>
        <p:nvSpPr>
          <p:cNvPr id="3" name="Subtitle 2">
            <a:extLst>
              <a:ext uri="{FF2B5EF4-FFF2-40B4-BE49-F238E27FC236}">
                <a16:creationId xmlns:a16="http://schemas.microsoft.com/office/drawing/2014/main" id="{7F816956-74D0-4F01-867E-71D3977D35FF}"/>
              </a:ext>
            </a:extLst>
          </p:cNvPr>
          <p:cNvSpPr>
            <a:spLocks noGrp="1"/>
          </p:cNvSpPr>
          <p:nvPr>
            <p:ph type="subTitle" idx="1"/>
          </p:nvPr>
        </p:nvSpPr>
        <p:spPr>
          <a:xfrm>
            <a:off x="1524000" y="3304903"/>
            <a:ext cx="9144000" cy="2821577"/>
          </a:xfrm>
        </p:spPr>
        <p:txBody>
          <a:bodyPr>
            <a:normAutofit/>
          </a:bodyPr>
          <a:lstStyle/>
          <a:p>
            <a:r>
              <a:rPr lang="en-US" dirty="0"/>
              <a:t>Melissa Nickle, MPH</a:t>
            </a:r>
          </a:p>
          <a:p>
            <a:br>
              <a:rPr lang="en-US" dirty="0"/>
            </a:br>
            <a:r>
              <a:rPr lang="en-US" dirty="0"/>
              <a:t>Beltsville Human Nutrition Research Center (BHNRC)</a:t>
            </a:r>
          </a:p>
          <a:p>
            <a:r>
              <a:rPr lang="en-US" dirty="0"/>
              <a:t>USDA, Agricultural Research Service</a:t>
            </a:r>
          </a:p>
          <a:p>
            <a:br>
              <a:rPr lang="en-US" dirty="0"/>
            </a:br>
            <a:r>
              <a:rPr lang="en-US" dirty="0"/>
              <a:t>University of Maryland Graduate</a:t>
            </a:r>
          </a:p>
        </p:txBody>
      </p:sp>
    </p:spTree>
    <p:extLst>
      <p:ext uri="{BB962C8B-B14F-4D97-AF65-F5344CB8AC3E}">
        <p14:creationId xmlns:p14="http://schemas.microsoft.com/office/powerpoint/2010/main" val="16660454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175B85-A87F-57B6-9FE8-2BB2B39BF4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0E026D-A401-2059-5666-764C57039209}"/>
              </a:ext>
            </a:extLst>
          </p:cNvPr>
          <p:cNvSpPr>
            <a:spLocks noGrp="1"/>
          </p:cNvSpPr>
          <p:nvPr>
            <p:ph type="title"/>
          </p:nvPr>
        </p:nvSpPr>
        <p:spPr>
          <a:xfrm>
            <a:off x="352696" y="399645"/>
            <a:ext cx="11416937" cy="1699319"/>
          </a:xfrm>
        </p:spPr>
        <p:txBody>
          <a:bodyPr/>
          <a:lstStyle/>
          <a:p>
            <a:pPr algn="ctr"/>
            <a:r>
              <a:rPr lang="en-US" dirty="0"/>
              <a:t>Standard Reference vs. Foundation Food Dataset</a:t>
            </a:r>
          </a:p>
        </p:txBody>
      </p:sp>
      <p:sp>
        <p:nvSpPr>
          <p:cNvPr id="3" name="Content Placeholder 2">
            <a:extLst>
              <a:ext uri="{FF2B5EF4-FFF2-40B4-BE49-F238E27FC236}">
                <a16:creationId xmlns:a16="http://schemas.microsoft.com/office/drawing/2014/main" id="{F46CE7A8-A544-6487-06B4-1DAC27249C30}"/>
              </a:ext>
            </a:extLst>
          </p:cNvPr>
          <p:cNvSpPr>
            <a:spLocks noGrp="1"/>
          </p:cNvSpPr>
          <p:nvPr>
            <p:ph idx="11"/>
          </p:nvPr>
        </p:nvSpPr>
        <p:spPr>
          <a:xfrm>
            <a:off x="596961" y="1870364"/>
            <a:ext cx="11416937" cy="4218709"/>
          </a:xfrm>
        </p:spPr>
        <p:txBody>
          <a:bodyPr>
            <a:normAutofit fontScale="92500" lnSpcReduction="10000"/>
          </a:bodyPr>
          <a:lstStyle/>
          <a:p>
            <a:pPr marL="0" indent="0">
              <a:buNone/>
            </a:pPr>
            <a:r>
              <a:rPr lang="en-US" dirty="0"/>
              <a:t>All nutrient values are based on 100g.</a:t>
            </a:r>
          </a:p>
          <a:p>
            <a:pPr marL="0" indent="0">
              <a:buNone/>
            </a:pPr>
            <a:endParaRPr lang="en-US" dirty="0"/>
          </a:p>
          <a:p>
            <a:pPr marL="0" indent="0">
              <a:buNone/>
            </a:pPr>
            <a:r>
              <a:rPr lang="en-US" dirty="0"/>
              <a:t>Some nutrients are calculated therefore you will only see a mean value and no other statistics associated with that value</a:t>
            </a:r>
          </a:p>
          <a:p>
            <a:pPr marL="0" indent="0">
              <a:buNone/>
            </a:pPr>
            <a:endParaRPr lang="en-US" dirty="0"/>
          </a:p>
          <a:p>
            <a:r>
              <a:rPr lang="en-US" dirty="0"/>
              <a:t>Examples of Calculated Nutrients:</a:t>
            </a:r>
          </a:p>
          <a:p>
            <a:pPr marL="0" indent="0">
              <a:buNone/>
            </a:pPr>
            <a:r>
              <a:rPr lang="en-US" dirty="0"/>
              <a:t>	Energy</a:t>
            </a:r>
          </a:p>
          <a:p>
            <a:pPr marL="0" indent="0">
              <a:buNone/>
            </a:pPr>
            <a:r>
              <a:rPr lang="en-US" dirty="0"/>
              <a:t>	Carbohydrate by difference</a:t>
            </a:r>
          </a:p>
          <a:p>
            <a:pPr marL="0" indent="0">
              <a:buNone/>
            </a:pPr>
            <a:r>
              <a:rPr lang="en-US" dirty="0"/>
              <a:t>	Fatty acids</a:t>
            </a:r>
          </a:p>
          <a:p>
            <a:pPr marL="0" indent="0">
              <a:buNone/>
            </a:pPr>
            <a:r>
              <a:rPr lang="en-US" dirty="0"/>
              <a:t>	Total saturated fat</a:t>
            </a:r>
          </a:p>
          <a:p>
            <a:pPr marL="0" indent="0">
              <a:buNone/>
            </a:pPr>
            <a:r>
              <a:rPr lang="en-US" dirty="0"/>
              <a:t>	Total monounsaturated fat</a:t>
            </a:r>
          </a:p>
          <a:p>
            <a:pPr marL="0" indent="0">
              <a:buNone/>
            </a:pPr>
            <a:r>
              <a:rPr lang="en-US" dirty="0"/>
              <a:t>	Total polyunsaturated fat</a:t>
            </a:r>
          </a:p>
          <a:p>
            <a:pPr marL="0" indent="0">
              <a:buNone/>
            </a:pPr>
            <a:endParaRPr lang="en-US" dirty="0"/>
          </a:p>
        </p:txBody>
      </p:sp>
    </p:spTree>
    <p:extLst>
      <p:ext uri="{BB962C8B-B14F-4D97-AF65-F5344CB8AC3E}">
        <p14:creationId xmlns:p14="http://schemas.microsoft.com/office/powerpoint/2010/main" val="870754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D5E7C-9C5B-620D-DD2B-6705BDC26251}"/>
              </a:ext>
            </a:extLst>
          </p:cNvPr>
          <p:cNvSpPr>
            <a:spLocks noGrp="1"/>
          </p:cNvSpPr>
          <p:nvPr>
            <p:ph type="title"/>
          </p:nvPr>
        </p:nvSpPr>
        <p:spPr>
          <a:xfrm>
            <a:off x="352696" y="399646"/>
            <a:ext cx="11416937" cy="1546720"/>
          </a:xfrm>
        </p:spPr>
        <p:txBody>
          <a:bodyPr/>
          <a:lstStyle/>
          <a:p>
            <a:pPr algn="ctr"/>
            <a:r>
              <a:rPr lang="en-US" dirty="0"/>
              <a:t>Questions????</a:t>
            </a:r>
          </a:p>
        </p:txBody>
      </p:sp>
      <p:sp>
        <p:nvSpPr>
          <p:cNvPr id="3" name="Content Placeholder 2">
            <a:extLst>
              <a:ext uri="{FF2B5EF4-FFF2-40B4-BE49-F238E27FC236}">
                <a16:creationId xmlns:a16="http://schemas.microsoft.com/office/drawing/2014/main" id="{CA4F0BDD-CCFB-4EE3-5109-DCA1F883F43E}"/>
              </a:ext>
            </a:extLst>
          </p:cNvPr>
          <p:cNvSpPr>
            <a:spLocks noGrp="1"/>
          </p:cNvSpPr>
          <p:nvPr>
            <p:ph idx="11"/>
          </p:nvPr>
        </p:nvSpPr>
        <p:spPr>
          <a:xfrm>
            <a:off x="422367" y="1672046"/>
            <a:ext cx="11347266" cy="4402183"/>
          </a:xfrm>
        </p:spPr>
        <p:txBody>
          <a:bodyPr>
            <a:normAutofit/>
          </a:bodyPr>
          <a:lstStyle/>
          <a:p>
            <a:pPr marL="0" indent="0">
              <a:buNone/>
            </a:pPr>
            <a:endParaRPr lang="en-US" dirty="0"/>
          </a:p>
          <a:p>
            <a:r>
              <a:rPr lang="en-US" sz="2400" dirty="0"/>
              <a:t>Can we use this data to improve our understanding of analytical sampling?</a:t>
            </a:r>
          </a:p>
          <a:p>
            <a:r>
              <a:rPr lang="en-US" sz="2400" dirty="0"/>
              <a:t>Have the food components changed over time for equivalent foods (ex. whole wheat flour analyzed in 2010 compared to whole wheat flour analyzed in 2020)?</a:t>
            </a:r>
          </a:p>
          <a:p>
            <a:pPr>
              <a:lnSpc>
                <a:spcPct val="100000"/>
              </a:lnSpc>
            </a:pPr>
            <a:r>
              <a:rPr lang="en-US" sz="2400" b="0" i="0" u="none" strike="noStrike" dirty="0">
                <a:solidFill>
                  <a:srgbClr val="000000"/>
                </a:solidFill>
                <a:effectLst/>
                <a:latin typeface="Calibri" panose="020F0502020204030204" pitchFamily="34" charset="0"/>
              </a:rPr>
              <a:t>When comparing nutrients from the two datasets, does the mean value for SR Legacy fall between the minimum and maximum values of the Foundation Foods? </a:t>
            </a:r>
          </a:p>
          <a:p>
            <a:pPr algn="just" rtl="0">
              <a:lnSpc>
                <a:spcPct val="150000"/>
              </a:lnSpc>
              <a:spcBef>
                <a:spcPts val="0"/>
              </a:spcBef>
              <a:spcAft>
                <a:spcPts val="800"/>
              </a:spcAft>
            </a:pPr>
            <a:r>
              <a:rPr lang="en-US" sz="2400" b="0" i="0" u="none" strike="noStrike" dirty="0">
                <a:solidFill>
                  <a:srgbClr val="000000"/>
                </a:solidFill>
                <a:effectLst/>
                <a:latin typeface="Calibri" panose="020F0502020204030204" pitchFamily="34" charset="0"/>
              </a:rPr>
              <a:t>Which nutrients</a:t>
            </a:r>
            <a:r>
              <a:rPr lang="en-US" sz="2400" dirty="0">
                <a:solidFill>
                  <a:srgbClr val="000000"/>
                </a:solidFill>
                <a:latin typeface="Calibri" panose="020F0502020204030204" pitchFamily="34" charset="0"/>
              </a:rPr>
              <a:t> </a:t>
            </a:r>
            <a:r>
              <a:rPr lang="en-US" sz="2400" b="0" i="0" u="none" strike="noStrike" dirty="0">
                <a:solidFill>
                  <a:srgbClr val="000000"/>
                </a:solidFill>
                <a:effectLst/>
                <a:latin typeface="Calibri" panose="020F0502020204030204" pitchFamily="34" charset="0"/>
              </a:rPr>
              <a:t>fall out of range the most and which fall in range more frequently?  </a:t>
            </a:r>
          </a:p>
          <a:p>
            <a:pPr algn="just" rtl="0">
              <a:spcBef>
                <a:spcPts val="0"/>
              </a:spcBef>
              <a:spcAft>
                <a:spcPts val="800"/>
              </a:spcAft>
            </a:pPr>
            <a:r>
              <a:rPr lang="en-US" sz="2400" b="0" dirty="0">
                <a:solidFill>
                  <a:srgbClr val="000000"/>
                </a:solidFill>
                <a:effectLst/>
                <a:latin typeface="Calibri" panose="020F0502020204030204" pitchFamily="34" charset="0"/>
              </a:rPr>
              <a:t>Which food groups have had the biggest change?</a:t>
            </a:r>
            <a:endParaRPr lang="en-US" sz="2400" b="0" dirty="0">
              <a:effectLst/>
            </a:endParaRPr>
          </a:p>
          <a:p>
            <a:endParaRPr lang="en-US" dirty="0"/>
          </a:p>
        </p:txBody>
      </p:sp>
    </p:spTree>
    <p:extLst>
      <p:ext uri="{BB962C8B-B14F-4D97-AF65-F5344CB8AC3E}">
        <p14:creationId xmlns:p14="http://schemas.microsoft.com/office/powerpoint/2010/main" val="1637699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13043" y="218409"/>
            <a:ext cx="7089915" cy="906196"/>
          </a:xfrm>
        </p:spPr>
        <p:txBody>
          <a:bodyPr/>
          <a:lstStyle/>
          <a:p>
            <a:pPr algn="ctr"/>
            <a:r>
              <a:rPr lang="en-US" sz="3200" dirty="0">
                <a:latin typeface="Trebuchet MS" panose="020B0603020202020204" pitchFamily="34" charset="0"/>
                <a:ea typeface="Verdana" panose="020B0604030504040204" pitchFamily="34" charset="0"/>
              </a:rPr>
              <a:t>FoodData Central </a:t>
            </a:r>
            <a:endParaRPr lang="en-US" b="1" dirty="0">
              <a:latin typeface="Trebuchet MS" panose="020B0603020202020204" pitchFamily="34" charset="0"/>
            </a:endParaRPr>
          </a:p>
        </p:txBody>
      </p:sp>
      <p:sp>
        <p:nvSpPr>
          <p:cNvPr id="9" name="TextBox 8">
            <a:extLst>
              <a:ext uri="{FF2B5EF4-FFF2-40B4-BE49-F238E27FC236}">
                <a16:creationId xmlns:a16="http://schemas.microsoft.com/office/drawing/2014/main" id="{6A43CAE1-BE67-4D31-8AA6-315759242603}"/>
              </a:ext>
            </a:extLst>
          </p:cNvPr>
          <p:cNvSpPr txBox="1"/>
          <p:nvPr/>
        </p:nvSpPr>
        <p:spPr>
          <a:xfrm>
            <a:off x="262955" y="1009470"/>
            <a:ext cx="11762468" cy="1015663"/>
          </a:xfrm>
          <a:prstGeom prst="rect">
            <a:avLst/>
          </a:prstGeom>
          <a:noFill/>
        </p:spPr>
        <p:txBody>
          <a:bodyPr wrap="square" rtlCol="0">
            <a:spAutoFit/>
          </a:bodyPr>
          <a:lstStyle/>
          <a:p>
            <a:pPr defTabSz="1219020">
              <a:defRPr/>
            </a:pPr>
            <a:r>
              <a:rPr lang="en-US" sz="2000" b="1" i="0" dirty="0">
                <a:solidFill>
                  <a:srgbClr val="212121"/>
                </a:solidFill>
                <a:effectLst/>
                <a:latin typeface="Source Sans Pro" panose="020B0503030403020204" pitchFamily="34" charset="0"/>
              </a:rPr>
              <a:t>FoodData Central is an integrated data system that provides expanded nutrient profile data and links to related agricultural and experimental research. </a:t>
            </a:r>
            <a:r>
              <a:rPr lang="en-US" sz="2000" dirty="0">
                <a:solidFill>
                  <a:srgbClr val="0070C0"/>
                </a:solidFill>
                <a:latin typeface="Trebuchet MS" panose="020B0603020202020204" pitchFamily="34" charset="0"/>
              </a:rPr>
              <a:t>fdc.nal.usda.gov</a:t>
            </a:r>
          </a:p>
          <a:p>
            <a:pPr defTabSz="1219020">
              <a:defRPr/>
            </a:pPr>
            <a:endParaRPr lang="en-US" sz="2000" dirty="0">
              <a:latin typeface="Trebuchet MS" panose="020B0603020202020204" pitchFamily="34" charset="0"/>
            </a:endParaRPr>
          </a:p>
        </p:txBody>
      </p:sp>
      <p:pic>
        <p:nvPicPr>
          <p:cNvPr id="11" name="Picture 10">
            <a:extLst>
              <a:ext uri="{FF2B5EF4-FFF2-40B4-BE49-F238E27FC236}">
                <a16:creationId xmlns:a16="http://schemas.microsoft.com/office/drawing/2014/main" id="{D0DD2748-71ED-0F70-E1B8-D2409D7DFDB3}"/>
              </a:ext>
            </a:extLst>
          </p:cNvPr>
          <p:cNvPicPr>
            <a:picLocks noChangeAspect="1"/>
          </p:cNvPicPr>
          <p:nvPr/>
        </p:nvPicPr>
        <p:blipFill>
          <a:blip r:embed="rId3"/>
          <a:stretch>
            <a:fillRect/>
          </a:stretch>
        </p:blipFill>
        <p:spPr>
          <a:xfrm>
            <a:off x="2088544" y="1830676"/>
            <a:ext cx="8111290" cy="3732203"/>
          </a:xfrm>
          <a:prstGeom prst="rect">
            <a:avLst/>
          </a:prstGeom>
          <a:ln>
            <a:solidFill>
              <a:schemeClr val="tx1"/>
            </a:solidFill>
          </a:ln>
        </p:spPr>
      </p:pic>
      <p:pic>
        <p:nvPicPr>
          <p:cNvPr id="8" name="Picture 7">
            <a:extLst>
              <a:ext uri="{FF2B5EF4-FFF2-40B4-BE49-F238E27FC236}">
                <a16:creationId xmlns:a16="http://schemas.microsoft.com/office/drawing/2014/main" id="{FA1970B7-5413-9145-57E6-D51DA7F40129}"/>
              </a:ext>
            </a:extLst>
          </p:cNvPr>
          <p:cNvPicPr>
            <a:picLocks noChangeAspect="1"/>
          </p:cNvPicPr>
          <p:nvPr/>
        </p:nvPicPr>
        <p:blipFill>
          <a:blip r:embed="rId4"/>
          <a:stretch>
            <a:fillRect/>
          </a:stretch>
        </p:blipFill>
        <p:spPr>
          <a:xfrm>
            <a:off x="64784" y="5598632"/>
            <a:ext cx="12062431" cy="499796"/>
          </a:xfrm>
          <a:prstGeom prst="rect">
            <a:avLst/>
          </a:prstGeom>
          <a:ln>
            <a:solidFill>
              <a:schemeClr val="tx1"/>
            </a:solidFill>
          </a:ln>
        </p:spPr>
      </p:pic>
      <p:pic>
        <p:nvPicPr>
          <p:cNvPr id="10" name="Picture 9">
            <a:extLst>
              <a:ext uri="{FF2B5EF4-FFF2-40B4-BE49-F238E27FC236}">
                <a16:creationId xmlns:a16="http://schemas.microsoft.com/office/drawing/2014/main" id="{714DFF40-8B92-1027-C62C-0CFF58C104D4}"/>
              </a:ext>
            </a:extLst>
          </p:cNvPr>
          <p:cNvPicPr>
            <a:picLocks noChangeAspect="1"/>
          </p:cNvPicPr>
          <p:nvPr/>
        </p:nvPicPr>
        <p:blipFill>
          <a:blip r:embed="rId5"/>
          <a:stretch>
            <a:fillRect/>
          </a:stretch>
        </p:blipFill>
        <p:spPr>
          <a:xfrm>
            <a:off x="90621" y="5637479"/>
            <a:ext cx="2612449" cy="460949"/>
          </a:xfrm>
          <a:prstGeom prst="rect">
            <a:avLst/>
          </a:prstGeom>
        </p:spPr>
      </p:pic>
    </p:spTree>
    <p:extLst>
      <p:ext uri="{BB962C8B-B14F-4D97-AF65-F5344CB8AC3E}">
        <p14:creationId xmlns:p14="http://schemas.microsoft.com/office/powerpoint/2010/main" val="1121510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10DD18E-5CC1-75F5-03EF-2D1F70D1EAC2}"/>
              </a:ext>
            </a:extLst>
          </p:cNvPr>
          <p:cNvSpPr/>
          <p:nvPr/>
        </p:nvSpPr>
        <p:spPr>
          <a:xfrm>
            <a:off x="168260" y="1182756"/>
            <a:ext cx="11855482" cy="2044101"/>
          </a:xfrm>
          <a:prstGeom prst="rect">
            <a:avLst/>
          </a:prstGeom>
          <a:solidFill>
            <a:srgbClr val="FFFF00">
              <a:alpha val="32941"/>
            </a:srgb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highlight>
                <a:srgbClr val="FFFF99"/>
              </a:highlight>
            </a:endParaRPr>
          </a:p>
        </p:txBody>
      </p:sp>
      <p:graphicFrame>
        <p:nvGraphicFramePr>
          <p:cNvPr id="27" name="Content Placeholder 2">
            <a:extLst>
              <a:ext uri="{FF2B5EF4-FFF2-40B4-BE49-F238E27FC236}">
                <a16:creationId xmlns:a16="http://schemas.microsoft.com/office/drawing/2014/main" id="{B33CA1E8-35C3-4421-BD71-489C466A446F}"/>
              </a:ext>
            </a:extLst>
          </p:cNvPr>
          <p:cNvGraphicFramePr>
            <a:graphicFrameLocks/>
          </p:cNvGraphicFramePr>
          <p:nvPr/>
        </p:nvGraphicFramePr>
        <p:xfrm>
          <a:off x="195470" y="1182756"/>
          <a:ext cx="8521148" cy="513853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D555BEE8-AA6F-93DD-F914-CA64EF410D85}"/>
              </a:ext>
            </a:extLst>
          </p:cNvPr>
          <p:cNvSpPr txBox="1"/>
          <p:nvPr/>
        </p:nvSpPr>
        <p:spPr>
          <a:xfrm>
            <a:off x="8716618" y="1417983"/>
            <a:ext cx="1660647" cy="523220"/>
          </a:xfrm>
          <a:prstGeom prst="rect">
            <a:avLst/>
          </a:prstGeom>
          <a:noFill/>
        </p:spPr>
        <p:txBody>
          <a:bodyPr wrap="none" rtlCol="0">
            <a:spAutoFit/>
          </a:bodyPr>
          <a:lstStyle/>
          <a:p>
            <a:r>
              <a:rPr lang="en-US" sz="2800" b="1" dirty="0"/>
              <a:t>Analytical</a:t>
            </a:r>
          </a:p>
        </p:txBody>
      </p:sp>
      <p:sp>
        <p:nvSpPr>
          <p:cNvPr id="6" name="TextBox 5">
            <a:extLst>
              <a:ext uri="{FF2B5EF4-FFF2-40B4-BE49-F238E27FC236}">
                <a16:creationId xmlns:a16="http://schemas.microsoft.com/office/drawing/2014/main" id="{FC48C7C9-DC71-C348-5B2E-D34A84142C9B}"/>
              </a:ext>
            </a:extLst>
          </p:cNvPr>
          <p:cNvSpPr txBox="1"/>
          <p:nvPr/>
        </p:nvSpPr>
        <p:spPr>
          <a:xfrm>
            <a:off x="8716618" y="2272749"/>
            <a:ext cx="3475382" cy="954107"/>
          </a:xfrm>
          <a:prstGeom prst="rect">
            <a:avLst/>
          </a:prstGeom>
          <a:noFill/>
        </p:spPr>
        <p:txBody>
          <a:bodyPr wrap="square" rtlCol="0">
            <a:spAutoFit/>
          </a:bodyPr>
          <a:lstStyle/>
          <a:p>
            <a:r>
              <a:rPr lang="en-US" sz="2800" b="1" dirty="0"/>
              <a:t>Analytical, calculated,</a:t>
            </a:r>
          </a:p>
          <a:p>
            <a:r>
              <a:rPr lang="en-US" sz="2800" b="1" dirty="0"/>
              <a:t>and imputed</a:t>
            </a:r>
          </a:p>
        </p:txBody>
      </p:sp>
      <p:sp>
        <p:nvSpPr>
          <p:cNvPr id="7" name="TextBox 6">
            <a:extLst>
              <a:ext uri="{FF2B5EF4-FFF2-40B4-BE49-F238E27FC236}">
                <a16:creationId xmlns:a16="http://schemas.microsoft.com/office/drawing/2014/main" id="{7E3D73E4-61D5-964D-933D-9BE9284A7EEC}"/>
              </a:ext>
            </a:extLst>
          </p:cNvPr>
          <p:cNvSpPr txBox="1"/>
          <p:nvPr/>
        </p:nvSpPr>
        <p:spPr>
          <a:xfrm>
            <a:off x="8716617" y="3490411"/>
            <a:ext cx="3307124" cy="523220"/>
          </a:xfrm>
          <a:prstGeom prst="rect">
            <a:avLst/>
          </a:prstGeom>
          <a:noFill/>
        </p:spPr>
        <p:txBody>
          <a:bodyPr wrap="none" rtlCol="0">
            <a:spAutoFit/>
          </a:bodyPr>
          <a:lstStyle/>
          <a:p>
            <a:r>
              <a:rPr lang="en-US" sz="2800" b="1" dirty="0"/>
              <a:t>Generic food profiles</a:t>
            </a:r>
          </a:p>
        </p:txBody>
      </p:sp>
      <p:sp>
        <p:nvSpPr>
          <p:cNvPr id="8" name="TextBox 7">
            <a:extLst>
              <a:ext uri="{FF2B5EF4-FFF2-40B4-BE49-F238E27FC236}">
                <a16:creationId xmlns:a16="http://schemas.microsoft.com/office/drawing/2014/main" id="{AAEFE675-DEB9-7706-AC70-0E36C1E86DA5}"/>
              </a:ext>
            </a:extLst>
          </p:cNvPr>
          <p:cNvSpPr txBox="1"/>
          <p:nvPr/>
        </p:nvSpPr>
        <p:spPr>
          <a:xfrm>
            <a:off x="8716617" y="4514454"/>
            <a:ext cx="1758366" cy="523220"/>
          </a:xfrm>
          <a:prstGeom prst="rect">
            <a:avLst/>
          </a:prstGeom>
          <a:noFill/>
        </p:spPr>
        <p:txBody>
          <a:bodyPr wrap="none" rtlCol="0">
            <a:spAutoFit/>
          </a:bodyPr>
          <a:lstStyle/>
          <a:p>
            <a:r>
              <a:rPr lang="en-US" sz="2800" b="1" dirty="0"/>
              <a:t>Label data</a:t>
            </a:r>
          </a:p>
        </p:txBody>
      </p:sp>
      <p:sp>
        <p:nvSpPr>
          <p:cNvPr id="9" name="TextBox 8">
            <a:extLst>
              <a:ext uri="{FF2B5EF4-FFF2-40B4-BE49-F238E27FC236}">
                <a16:creationId xmlns:a16="http://schemas.microsoft.com/office/drawing/2014/main" id="{8C531819-873B-DC9E-F881-14AA2CFB1AEE}"/>
              </a:ext>
            </a:extLst>
          </p:cNvPr>
          <p:cNvSpPr txBox="1"/>
          <p:nvPr/>
        </p:nvSpPr>
        <p:spPr>
          <a:xfrm>
            <a:off x="8716617" y="5417870"/>
            <a:ext cx="1530484" cy="523220"/>
          </a:xfrm>
          <a:prstGeom prst="rect">
            <a:avLst/>
          </a:prstGeom>
          <a:noFill/>
        </p:spPr>
        <p:txBody>
          <a:bodyPr wrap="none" rtlCol="0">
            <a:spAutoFit/>
          </a:bodyPr>
          <a:lstStyle/>
          <a:p>
            <a:r>
              <a:rPr lang="en-US" sz="2800" b="1" dirty="0"/>
              <a:t>Research</a:t>
            </a:r>
          </a:p>
        </p:txBody>
      </p:sp>
    </p:spTree>
    <p:extLst>
      <p:ext uri="{BB962C8B-B14F-4D97-AF65-F5344CB8AC3E}">
        <p14:creationId xmlns:p14="http://schemas.microsoft.com/office/powerpoint/2010/main" val="36212357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8DCF6-28BD-D921-3621-0E662C925F69}"/>
              </a:ext>
            </a:extLst>
          </p:cNvPr>
          <p:cNvSpPr>
            <a:spLocks noGrp="1"/>
          </p:cNvSpPr>
          <p:nvPr>
            <p:ph type="title"/>
          </p:nvPr>
        </p:nvSpPr>
        <p:spPr>
          <a:xfrm>
            <a:off x="493644" y="810558"/>
            <a:ext cx="5575852" cy="1325563"/>
          </a:xfrm>
        </p:spPr>
        <p:txBody>
          <a:bodyPr>
            <a:normAutofit/>
          </a:bodyPr>
          <a:lstStyle/>
          <a:p>
            <a:r>
              <a:rPr lang="en-US" sz="4000" dirty="0"/>
              <a:t>Standard Reference Legacy</a:t>
            </a:r>
          </a:p>
        </p:txBody>
      </p:sp>
      <p:sp>
        <p:nvSpPr>
          <p:cNvPr id="3" name="Content Placeholder 2">
            <a:extLst>
              <a:ext uri="{FF2B5EF4-FFF2-40B4-BE49-F238E27FC236}">
                <a16:creationId xmlns:a16="http://schemas.microsoft.com/office/drawing/2014/main" id="{0F328B9A-718C-D302-7DB0-0898AEFFF5B3}"/>
              </a:ext>
            </a:extLst>
          </p:cNvPr>
          <p:cNvSpPr>
            <a:spLocks noGrp="1"/>
          </p:cNvSpPr>
          <p:nvPr>
            <p:ph idx="11"/>
          </p:nvPr>
        </p:nvSpPr>
        <p:spPr>
          <a:xfrm>
            <a:off x="252405" y="1895061"/>
            <a:ext cx="2836019" cy="3962400"/>
          </a:xfrm>
        </p:spPr>
        <p:txBody>
          <a:bodyPr>
            <a:normAutofit/>
          </a:bodyPr>
          <a:lstStyle/>
          <a:p>
            <a:pPr marL="342900" indent="-342900"/>
            <a:r>
              <a:rPr lang="en-US" dirty="0"/>
              <a:t>&gt;30 years of food </a:t>
            </a:r>
            <a:br>
              <a:rPr lang="en-US" dirty="0"/>
            </a:br>
            <a:r>
              <a:rPr lang="en-US" dirty="0"/>
              <a:t>composition analysis</a:t>
            </a:r>
          </a:p>
          <a:p>
            <a:pPr marL="342900" indent="-342900"/>
            <a:r>
              <a:rPr lang="en-US" dirty="0"/>
              <a:t>65 key nutrients </a:t>
            </a:r>
            <a:br>
              <a:rPr lang="en-US" dirty="0"/>
            </a:br>
            <a:r>
              <a:rPr lang="en-US" dirty="0"/>
              <a:t>needed for FNDDS</a:t>
            </a:r>
          </a:p>
          <a:p>
            <a:pPr marL="342900" indent="-342900" algn="l">
              <a:buFont typeface="Arial" panose="020B0604020202020204" pitchFamily="34" charset="0"/>
              <a:buChar char="•"/>
            </a:pPr>
            <a:r>
              <a:rPr lang="en-US" dirty="0"/>
              <a:t>Composited samples </a:t>
            </a:r>
            <a:br>
              <a:rPr lang="en-US" dirty="0"/>
            </a:br>
            <a:r>
              <a:rPr lang="en-US" dirty="0"/>
              <a:t>from across the </a:t>
            </a:r>
            <a:br>
              <a:rPr lang="en-US" dirty="0"/>
            </a:br>
            <a:r>
              <a:rPr lang="en-US" dirty="0"/>
              <a:t>United States</a:t>
            </a:r>
          </a:p>
          <a:p>
            <a:pPr marL="342900" indent="-342900" algn="l">
              <a:buFont typeface="Arial" panose="020B0604020202020204" pitchFamily="34" charset="0"/>
              <a:buChar char="•"/>
            </a:pPr>
            <a:r>
              <a:rPr lang="en-US" dirty="0"/>
              <a:t>Good average values </a:t>
            </a:r>
            <a:br>
              <a:rPr lang="en-US" dirty="0"/>
            </a:br>
            <a:r>
              <a:rPr lang="en-US" dirty="0"/>
              <a:t>for US exposure</a:t>
            </a:r>
          </a:p>
          <a:p>
            <a:pPr marL="342900" indent="-342900" algn="l">
              <a:buFont typeface="Arial" panose="020B0604020202020204" pitchFamily="34" charset="0"/>
              <a:buChar char="•"/>
            </a:pPr>
            <a:r>
              <a:rPr lang="en-US" dirty="0"/>
              <a:t>Final release in 2018,</a:t>
            </a:r>
            <a:br>
              <a:rPr lang="en-US" dirty="0"/>
            </a:br>
            <a:r>
              <a:rPr lang="en-US" dirty="0"/>
              <a:t>no longer updated</a:t>
            </a:r>
          </a:p>
        </p:txBody>
      </p:sp>
      <p:pic>
        <p:nvPicPr>
          <p:cNvPr id="8" name="Picture 7">
            <a:extLst>
              <a:ext uri="{FF2B5EF4-FFF2-40B4-BE49-F238E27FC236}">
                <a16:creationId xmlns:a16="http://schemas.microsoft.com/office/drawing/2014/main" id="{C63ED926-ACE4-05D2-AAFD-A4D517EF91CB}"/>
              </a:ext>
            </a:extLst>
          </p:cNvPr>
          <p:cNvPicPr>
            <a:picLocks noChangeAspect="1"/>
          </p:cNvPicPr>
          <p:nvPr/>
        </p:nvPicPr>
        <p:blipFill>
          <a:blip r:embed="rId3"/>
          <a:stretch>
            <a:fillRect/>
          </a:stretch>
        </p:blipFill>
        <p:spPr>
          <a:xfrm>
            <a:off x="3207693" y="2066382"/>
            <a:ext cx="2742534" cy="3619758"/>
          </a:xfrm>
          <a:prstGeom prst="rect">
            <a:avLst/>
          </a:prstGeom>
          <a:ln>
            <a:solidFill>
              <a:schemeClr val="tx1"/>
            </a:solidFill>
          </a:ln>
          <a:effectLst>
            <a:outerShdw blurRad="50800" dist="38100" dir="2700000" algn="tl" rotWithShape="0">
              <a:prstClr val="black">
                <a:alpha val="40000"/>
              </a:prstClr>
            </a:outerShdw>
          </a:effectLst>
        </p:spPr>
      </p:pic>
      <p:sp>
        <p:nvSpPr>
          <p:cNvPr id="4" name="Title 1">
            <a:extLst>
              <a:ext uri="{FF2B5EF4-FFF2-40B4-BE49-F238E27FC236}">
                <a16:creationId xmlns:a16="http://schemas.microsoft.com/office/drawing/2014/main" id="{96120799-465F-B304-1298-B96F914CC9A3}"/>
              </a:ext>
            </a:extLst>
          </p:cNvPr>
          <p:cNvSpPr txBox="1">
            <a:spLocks/>
          </p:cNvSpPr>
          <p:nvPr/>
        </p:nvSpPr>
        <p:spPr>
          <a:xfrm>
            <a:off x="7036905" y="810558"/>
            <a:ext cx="4776988"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400" b="1" kern="1200">
                <a:solidFill>
                  <a:schemeClr val="tx2"/>
                </a:solidFill>
                <a:latin typeface="+mj-lt"/>
                <a:ea typeface="+mj-ea"/>
                <a:cs typeface="+mj-cs"/>
              </a:defRPr>
            </a:lvl1pPr>
          </a:lstStyle>
          <a:p>
            <a:r>
              <a:rPr lang="en-US" sz="4000" dirty="0"/>
              <a:t>Need For Change</a:t>
            </a:r>
          </a:p>
        </p:txBody>
      </p:sp>
      <p:sp>
        <p:nvSpPr>
          <p:cNvPr id="5" name="Content Placeholder 2">
            <a:extLst>
              <a:ext uri="{FF2B5EF4-FFF2-40B4-BE49-F238E27FC236}">
                <a16:creationId xmlns:a16="http://schemas.microsoft.com/office/drawing/2014/main" id="{C63B232E-C81F-EDC6-E4D1-9E1265AC2AB1}"/>
              </a:ext>
            </a:extLst>
          </p:cNvPr>
          <p:cNvSpPr txBox="1">
            <a:spLocks/>
          </p:cNvSpPr>
          <p:nvPr/>
        </p:nvSpPr>
        <p:spPr bwMode="auto">
          <a:xfrm>
            <a:off x="6580327" y="1895061"/>
            <a:ext cx="5233566" cy="4101548"/>
          </a:xfrm>
          <a:prstGeom prst="rect">
            <a:avLst/>
          </a:prstGeom>
          <a:noFill/>
          <a:ln w="9525">
            <a:noFill/>
            <a:miter lim="800000"/>
            <a:headEnd/>
            <a:tailEnd/>
          </a:ln>
        </p:spPr>
        <p:txBody>
          <a:bodyPr vert="horz" wrap="square" lIns="91431" tIns="45716" rIns="91431" bIns="45716" numCol="1" rtlCol="0" anchor="t" anchorCtr="0" compatLnSpc="1">
            <a:prstTxWarp prst="textNoShape">
              <a:avLst/>
            </a:prstTxWarp>
            <a:normAutofit/>
          </a:bodyPr>
          <a:lstStyle>
            <a:lvl1pPr marL="365751" indent="-365751"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731502" indent="-365751"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365751"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487387" indent="-365751"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1828754" indent="-365751"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sz="2400" dirty="0"/>
              <a:t>Rapid increase in the number and variety of foods in the food supply</a:t>
            </a:r>
          </a:p>
          <a:p>
            <a:pPr marL="342900" indent="-342900"/>
            <a:r>
              <a:rPr lang="en-US" sz="2400" dirty="0"/>
              <a:t>New agricultural practices and products</a:t>
            </a:r>
          </a:p>
          <a:p>
            <a:pPr marL="342900" indent="-342900"/>
            <a:r>
              <a:rPr lang="en-US" sz="2400" dirty="0"/>
              <a:t>Advancements in science</a:t>
            </a:r>
          </a:p>
          <a:p>
            <a:pPr marL="342900" indent="-342900"/>
            <a:r>
              <a:rPr lang="en-US" sz="2400" dirty="0"/>
              <a:t>Evolution of analytical approaches</a:t>
            </a:r>
          </a:p>
          <a:p>
            <a:pPr marL="342900" indent="-342900"/>
            <a:r>
              <a:rPr lang="en-US" sz="2400" dirty="0"/>
              <a:t>Branded Foods database launched </a:t>
            </a:r>
            <a:br>
              <a:rPr lang="en-US" sz="2400" dirty="0"/>
            </a:br>
            <a:r>
              <a:rPr lang="en-US" sz="2400" dirty="0"/>
              <a:t>in 2016</a:t>
            </a:r>
          </a:p>
          <a:p>
            <a:pPr marL="342900" indent="-342900"/>
            <a:r>
              <a:rPr lang="en-US" sz="2400" b="1" dirty="0"/>
              <a:t>Foundation Foods </a:t>
            </a:r>
            <a:r>
              <a:rPr lang="en-US" sz="2400" dirty="0"/>
              <a:t>launched in 2019</a:t>
            </a:r>
          </a:p>
        </p:txBody>
      </p:sp>
    </p:spTree>
    <p:extLst>
      <p:ext uri="{BB962C8B-B14F-4D97-AF65-F5344CB8AC3E}">
        <p14:creationId xmlns:p14="http://schemas.microsoft.com/office/powerpoint/2010/main" val="2664140745"/>
      </p:ext>
    </p:extLst>
  </p:cSld>
  <p:clrMapOvr>
    <a:masterClrMapping/>
  </p:clrMapOvr>
  <p:transition spd="slow">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AB214-6BDF-2425-918C-B778B0289849}"/>
              </a:ext>
            </a:extLst>
          </p:cNvPr>
          <p:cNvSpPr>
            <a:spLocks noGrp="1"/>
          </p:cNvSpPr>
          <p:nvPr>
            <p:ph type="title"/>
          </p:nvPr>
        </p:nvSpPr>
        <p:spPr/>
        <p:txBody>
          <a:bodyPr/>
          <a:lstStyle/>
          <a:p>
            <a:r>
              <a:rPr lang="en-US" dirty="0"/>
              <a:t>Foundation Foods</a:t>
            </a:r>
          </a:p>
        </p:txBody>
      </p:sp>
      <p:sp>
        <p:nvSpPr>
          <p:cNvPr id="3" name="Content Placeholder 2">
            <a:extLst>
              <a:ext uri="{FF2B5EF4-FFF2-40B4-BE49-F238E27FC236}">
                <a16:creationId xmlns:a16="http://schemas.microsoft.com/office/drawing/2014/main" id="{9E45D279-0DE6-89CC-9F3F-077C047A5244}"/>
              </a:ext>
            </a:extLst>
          </p:cNvPr>
          <p:cNvSpPr>
            <a:spLocks noGrp="1"/>
          </p:cNvSpPr>
          <p:nvPr>
            <p:ph idx="11"/>
          </p:nvPr>
        </p:nvSpPr>
        <p:spPr>
          <a:xfrm>
            <a:off x="596961" y="1921565"/>
            <a:ext cx="6261039" cy="3949762"/>
          </a:xfrm>
        </p:spPr>
        <p:txBody>
          <a:bodyPr>
            <a:normAutofit fontScale="92500" lnSpcReduction="10000"/>
          </a:bodyPr>
          <a:lstStyle/>
          <a:p>
            <a:r>
              <a:rPr lang="en-US" sz="2800" dirty="0"/>
              <a:t>Individual food samples that are snapshots in time</a:t>
            </a:r>
          </a:p>
          <a:p>
            <a:r>
              <a:rPr lang="en-US" sz="2800" dirty="0"/>
              <a:t>Metadata provide on each </a:t>
            </a:r>
            <a:br>
              <a:rPr lang="en-US" sz="2800" dirty="0"/>
            </a:br>
            <a:r>
              <a:rPr lang="en-US" sz="2800" dirty="0"/>
              <a:t>individual sample </a:t>
            </a:r>
          </a:p>
          <a:p>
            <a:r>
              <a:rPr lang="en-US" sz="2800" dirty="0"/>
              <a:t>Single commodity/commodity-derived minimally processed foods</a:t>
            </a:r>
          </a:p>
          <a:p>
            <a:r>
              <a:rPr lang="en-US" sz="2800" dirty="0"/>
              <a:t>Analytical values for components including nutrients</a:t>
            </a:r>
          </a:p>
          <a:p>
            <a:r>
              <a:rPr lang="en-US" sz="2800" dirty="0"/>
              <a:t>Data includes mean value and give a minimum and maximum values</a:t>
            </a:r>
          </a:p>
        </p:txBody>
      </p:sp>
      <p:pic>
        <p:nvPicPr>
          <p:cNvPr id="1026" name="Picture 2" descr="Sample photo of Blueberries. Photo taken with Color wheel, ruler, and tag. Tag reads as follows. Item Description: Blueberries, Fresh (Retail), Raw. Outlet: VPI-April. NFNAP Sample Number: NFY1224N6, CY1246F. Date: 4/23/2021. Primary Color Strip Number: 15044, 15050. Using SAE International AMS-STD-595 A sample image">
            <a:extLst>
              <a:ext uri="{FF2B5EF4-FFF2-40B4-BE49-F238E27FC236}">
                <a16:creationId xmlns:a16="http://schemas.microsoft.com/office/drawing/2014/main" id="{F1D33FA8-F8AE-E895-BFB0-C9E7D9A1BC21}"/>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99000"/>
                    </a14:imgEffect>
                    <a14:imgEffect>
                      <a14:brightnessContrast bright="26000" contrast="22000"/>
                    </a14:imgEffect>
                  </a14:imgLayer>
                </a14:imgProps>
              </a:ext>
              <a:ext uri="{28A0092B-C50C-407E-A947-70E740481C1C}">
                <a14:useLocalDpi xmlns:a14="http://schemas.microsoft.com/office/drawing/2010/main" val="0"/>
              </a:ext>
            </a:extLst>
          </a:blip>
          <a:srcRect l="15775" t="14666" r="12175" b="6666"/>
          <a:stretch/>
        </p:blipFill>
        <p:spPr bwMode="auto">
          <a:xfrm>
            <a:off x="7164255" y="1272247"/>
            <a:ext cx="4820049" cy="394976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8217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EAB9CF-DE0D-1C6A-D2EA-D55075161B24}"/>
              </a:ext>
            </a:extLst>
          </p:cNvPr>
          <p:cNvSpPr>
            <a:spLocks noGrp="1"/>
          </p:cNvSpPr>
          <p:nvPr>
            <p:ph type="title"/>
          </p:nvPr>
        </p:nvSpPr>
        <p:spPr/>
        <p:txBody>
          <a:bodyPr/>
          <a:lstStyle/>
          <a:p>
            <a:r>
              <a:rPr lang="en-US" dirty="0"/>
              <a:t>Problem Statement</a:t>
            </a:r>
          </a:p>
        </p:txBody>
      </p:sp>
      <p:sp>
        <p:nvSpPr>
          <p:cNvPr id="5" name="Content Placeholder 4">
            <a:extLst>
              <a:ext uri="{FF2B5EF4-FFF2-40B4-BE49-F238E27FC236}">
                <a16:creationId xmlns:a16="http://schemas.microsoft.com/office/drawing/2014/main" id="{9C60B5D6-A31F-2F4A-37A0-CEDFB0B05172}"/>
              </a:ext>
            </a:extLst>
          </p:cNvPr>
          <p:cNvSpPr>
            <a:spLocks noGrp="1"/>
          </p:cNvSpPr>
          <p:nvPr>
            <p:ph idx="1"/>
          </p:nvPr>
        </p:nvSpPr>
        <p:spPr>
          <a:xfrm>
            <a:off x="838200" y="1921565"/>
            <a:ext cx="10515600" cy="3772653"/>
          </a:xfrm>
        </p:spPr>
        <p:txBody>
          <a:bodyPr>
            <a:normAutofit lnSpcReduction="10000"/>
          </a:bodyPr>
          <a:lstStyle/>
          <a:p>
            <a:pPr marL="0" indent="0" algn="l">
              <a:buNone/>
            </a:pPr>
            <a:r>
              <a:rPr lang="en-US" dirty="0">
                <a:solidFill>
                  <a:srgbClr val="000000"/>
                </a:solidFill>
                <a:latin typeface="Calibri" panose="020F0502020204030204" pitchFamily="34" charset="0"/>
              </a:rPr>
              <a:t>R</a:t>
            </a:r>
            <a:r>
              <a:rPr lang="en-US" b="0" i="0" dirty="0">
                <a:solidFill>
                  <a:srgbClr val="000000"/>
                </a:solidFill>
                <a:effectLst/>
                <a:latin typeface="Calibri" panose="020F0502020204030204" pitchFamily="34" charset="0"/>
              </a:rPr>
              <a:t>esources for analytical sampling continue to decline and staffing is becoming increasingly limited, FDC is establishing new ways to incorporate data. </a:t>
            </a:r>
          </a:p>
          <a:p>
            <a:pPr marL="0" indent="0" algn="l">
              <a:buNone/>
            </a:pPr>
            <a:r>
              <a:rPr lang="en-US" dirty="0">
                <a:solidFill>
                  <a:srgbClr val="000000"/>
                </a:solidFill>
                <a:latin typeface="Calibri" panose="020F0502020204030204" pitchFamily="34" charset="0"/>
              </a:rPr>
              <a:t>It is not feasible to analyze a complete set of nutrients for a single food when the cost of analysis can exceed $50,000.</a:t>
            </a:r>
          </a:p>
          <a:p>
            <a:pPr marL="0" indent="0" algn="l">
              <a:buNone/>
            </a:pPr>
            <a:r>
              <a:rPr lang="en-US" b="0" i="0" dirty="0">
                <a:solidFill>
                  <a:srgbClr val="000000"/>
                </a:solidFill>
                <a:effectLst/>
                <a:latin typeface="Calibri" panose="020F0502020204030204" pitchFamily="34" charset="0"/>
              </a:rPr>
              <a:t>Gatheri</a:t>
            </a:r>
            <a:r>
              <a:rPr lang="en-US" dirty="0">
                <a:solidFill>
                  <a:srgbClr val="000000"/>
                </a:solidFill>
                <a:latin typeface="Calibri" panose="020F0502020204030204" pitchFamily="34" charset="0"/>
              </a:rPr>
              <a:t>ng insight into how comparable foods have changed over time will provide a better idea as to which components should continue to be analyzed and which ones remain constant and not necessarily analyzed each time a food is updated.</a:t>
            </a:r>
            <a:endParaRPr lang="en-US" b="0" i="0"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287898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8C917E-29F6-3076-4CC8-BD956BFFAD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860F8F-FD39-E22A-84B4-A33EDDB66932}"/>
              </a:ext>
            </a:extLst>
          </p:cNvPr>
          <p:cNvSpPr>
            <a:spLocks noGrp="1"/>
          </p:cNvSpPr>
          <p:nvPr>
            <p:ph type="title"/>
          </p:nvPr>
        </p:nvSpPr>
        <p:spPr>
          <a:xfrm>
            <a:off x="352696" y="399645"/>
            <a:ext cx="11416937" cy="1699319"/>
          </a:xfrm>
        </p:spPr>
        <p:txBody>
          <a:bodyPr/>
          <a:lstStyle/>
          <a:p>
            <a:pPr algn="ctr"/>
            <a:r>
              <a:rPr lang="en-US" dirty="0"/>
              <a:t>Standard Reference vs. Foundation Food Dataset</a:t>
            </a:r>
          </a:p>
        </p:txBody>
      </p:sp>
      <p:sp>
        <p:nvSpPr>
          <p:cNvPr id="3" name="Content Placeholder 2">
            <a:extLst>
              <a:ext uri="{FF2B5EF4-FFF2-40B4-BE49-F238E27FC236}">
                <a16:creationId xmlns:a16="http://schemas.microsoft.com/office/drawing/2014/main" id="{30584264-A6F6-05A0-8E77-E98496EC9C7B}"/>
              </a:ext>
            </a:extLst>
          </p:cNvPr>
          <p:cNvSpPr>
            <a:spLocks noGrp="1"/>
          </p:cNvSpPr>
          <p:nvPr>
            <p:ph idx="11"/>
          </p:nvPr>
        </p:nvSpPr>
        <p:spPr>
          <a:xfrm>
            <a:off x="596961" y="1870364"/>
            <a:ext cx="10924479" cy="4218709"/>
          </a:xfrm>
        </p:spPr>
        <p:txBody>
          <a:bodyPr>
            <a:normAutofit/>
          </a:bodyPr>
          <a:lstStyle/>
          <a:p>
            <a:pPr marL="0" indent="0">
              <a:buNone/>
            </a:pPr>
            <a:r>
              <a:rPr lang="en-US" dirty="0"/>
              <a:t>Comparing equivalent foods from the SR Legacy data set to the newer Foundation Foods data set</a:t>
            </a:r>
          </a:p>
          <a:p>
            <a:pPr marL="0" indent="0">
              <a:buNone/>
            </a:pPr>
            <a:endParaRPr lang="en-US" dirty="0"/>
          </a:p>
          <a:p>
            <a:pPr marL="0" indent="0">
              <a:buNone/>
            </a:pPr>
            <a:r>
              <a:rPr lang="en-US" dirty="0"/>
              <a:t>The link between the two datasets is the same </a:t>
            </a:r>
            <a:r>
              <a:rPr lang="en-US" dirty="0" err="1"/>
              <a:t>ndb</a:t>
            </a:r>
            <a:r>
              <a:rPr lang="en-US" dirty="0"/>
              <a:t> number.  The dataset with have a column for SR_NDB and FF_NDB which is a number that uniquely identifies a food.  The NDB should be the same for FF and SR.</a:t>
            </a:r>
          </a:p>
          <a:p>
            <a:pPr marL="0" indent="0">
              <a:buNone/>
            </a:pPr>
            <a:r>
              <a:rPr lang="en-US" dirty="0"/>
              <a:t>	Example:  NDB number 16158 identifies the food ‘Hummus, commercially prepared’.</a:t>
            </a:r>
          </a:p>
          <a:p>
            <a:pPr marL="0" indent="0">
              <a:buNone/>
            </a:pPr>
            <a:endParaRPr lang="en-US" dirty="0"/>
          </a:p>
          <a:p>
            <a:pPr marL="0" indent="0">
              <a:buNone/>
            </a:pPr>
            <a:r>
              <a:rPr lang="en-US" dirty="0"/>
              <a:t>The first digit in a four-digit </a:t>
            </a:r>
            <a:r>
              <a:rPr lang="en-US" dirty="0" err="1"/>
              <a:t>ndb</a:t>
            </a:r>
            <a:r>
              <a:rPr lang="en-US" dirty="0"/>
              <a:t> number or the first 2 digits in a five-digit </a:t>
            </a:r>
            <a:r>
              <a:rPr lang="en-US" dirty="0" err="1"/>
              <a:t>ndb</a:t>
            </a:r>
            <a:r>
              <a:rPr lang="en-US" dirty="0"/>
              <a:t>-number correspond to the food category id</a:t>
            </a:r>
          </a:p>
          <a:p>
            <a:pPr marL="777249" lvl="2" indent="0">
              <a:buNone/>
            </a:pPr>
            <a:r>
              <a:rPr lang="en-US" dirty="0"/>
              <a:t>	Example:  NDB number </a:t>
            </a:r>
            <a:r>
              <a:rPr lang="en-US" dirty="0">
                <a:highlight>
                  <a:srgbClr val="FFFF00"/>
                </a:highlight>
              </a:rPr>
              <a:t>11</a:t>
            </a:r>
            <a:r>
              <a:rPr lang="en-US" dirty="0"/>
              <a:t>056 has the food category id 11 (vegetables)</a:t>
            </a:r>
          </a:p>
          <a:p>
            <a:pPr marL="777249" lvl="2" indent="0">
              <a:buNone/>
            </a:pPr>
            <a:r>
              <a:rPr lang="en-US" dirty="0"/>
              <a:t>		  NDB number </a:t>
            </a:r>
            <a:r>
              <a:rPr lang="en-US" dirty="0">
                <a:highlight>
                  <a:srgbClr val="FFFF00"/>
                </a:highlight>
              </a:rPr>
              <a:t>9</a:t>
            </a:r>
            <a:r>
              <a:rPr lang="en-US" dirty="0"/>
              <a:t>040 has the food category id 9 (fruits)</a:t>
            </a:r>
          </a:p>
          <a:p>
            <a:pPr marL="777249" lvl="2" indent="0">
              <a:buNone/>
            </a:pPr>
            <a:r>
              <a:rPr lang="en-US" dirty="0"/>
              <a:t>There is a separate table that identifies the food category id to the food category description.</a:t>
            </a:r>
          </a:p>
        </p:txBody>
      </p:sp>
    </p:spTree>
    <p:extLst>
      <p:ext uri="{BB962C8B-B14F-4D97-AF65-F5344CB8AC3E}">
        <p14:creationId xmlns:p14="http://schemas.microsoft.com/office/powerpoint/2010/main" val="12984572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CD995B-464C-701E-F64A-FB5013B09F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A198FF-0088-50E1-E950-7C6C15B46FC5}"/>
              </a:ext>
            </a:extLst>
          </p:cNvPr>
          <p:cNvSpPr>
            <a:spLocks noGrp="1"/>
          </p:cNvSpPr>
          <p:nvPr>
            <p:ph type="title"/>
          </p:nvPr>
        </p:nvSpPr>
        <p:spPr>
          <a:xfrm>
            <a:off x="352696" y="399645"/>
            <a:ext cx="11416937" cy="1699319"/>
          </a:xfrm>
        </p:spPr>
        <p:txBody>
          <a:bodyPr/>
          <a:lstStyle/>
          <a:p>
            <a:pPr algn="ctr"/>
            <a:r>
              <a:rPr lang="en-US" dirty="0"/>
              <a:t>Standard Reference vs. Foundation Food Dataset</a:t>
            </a:r>
          </a:p>
        </p:txBody>
      </p:sp>
      <p:sp>
        <p:nvSpPr>
          <p:cNvPr id="3" name="Content Placeholder 2">
            <a:extLst>
              <a:ext uri="{FF2B5EF4-FFF2-40B4-BE49-F238E27FC236}">
                <a16:creationId xmlns:a16="http://schemas.microsoft.com/office/drawing/2014/main" id="{90C294C1-B14A-0327-2393-1E35BD391649}"/>
              </a:ext>
            </a:extLst>
          </p:cNvPr>
          <p:cNvSpPr>
            <a:spLocks noGrp="1"/>
          </p:cNvSpPr>
          <p:nvPr>
            <p:ph idx="11"/>
          </p:nvPr>
        </p:nvSpPr>
        <p:spPr>
          <a:xfrm>
            <a:off x="296514" y="1739736"/>
            <a:ext cx="11416937" cy="4218709"/>
          </a:xfrm>
        </p:spPr>
        <p:txBody>
          <a:bodyPr>
            <a:normAutofit lnSpcReduction="10000"/>
          </a:bodyPr>
          <a:lstStyle/>
          <a:p>
            <a:pPr marL="0" indent="0">
              <a:buNone/>
            </a:pPr>
            <a:r>
              <a:rPr lang="en-US" dirty="0"/>
              <a:t>Comparing equivalent foods from the SR Legacy data set to the newer Foundation Foods data set</a:t>
            </a:r>
          </a:p>
          <a:p>
            <a:pPr marL="0" indent="0">
              <a:buNone/>
            </a:pPr>
            <a:endParaRPr lang="en-US" dirty="0"/>
          </a:p>
          <a:p>
            <a:pPr marL="0" indent="0">
              <a:buNone/>
            </a:pPr>
            <a:r>
              <a:rPr lang="en-US" dirty="0"/>
              <a:t>‘</a:t>
            </a:r>
            <a:r>
              <a:rPr lang="en-US" dirty="0" err="1"/>
              <a:t>Nutrient_id</a:t>
            </a:r>
            <a:r>
              <a:rPr lang="en-US" dirty="0"/>
              <a:t>’ is a unique identifier for a nutrient.  </a:t>
            </a:r>
          </a:p>
          <a:p>
            <a:pPr marL="0" indent="0">
              <a:buNone/>
            </a:pPr>
            <a:r>
              <a:rPr lang="en-US" dirty="0"/>
              <a:t>There is a separate table that identifies the nutrient id to the nutrient description.</a:t>
            </a:r>
          </a:p>
          <a:p>
            <a:pPr marL="0" indent="0">
              <a:buNone/>
            </a:pPr>
            <a:r>
              <a:rPr lang="en-US" dirty="0"/>
              <a:t>	Example:  </a:t>
            </a:r>
            <a:r>
              <a:rPr lang="en-US" dirty="0" err="1"/>
              <a:t>Nutrient_id</a:t>
            </a:r>
            <a:r>
              <a:rPr lang="en-US" dirty="0"/>
              <a:t> 1051 corresponds to ‘water’</a:t>
            </a:r>
          </a:p>
          <a:p>
            <a:pPr marL="0" indent="0">
              <a:buNone/>
            </a:pPr>
            <a:r>
              <a:rPr lang="en-US" dirty="0"/>
              <a:t>‘Rank’ Is an alternate way of ordering nutrients instead of listing them alphabetically.  Ordering by rank will group similar nutrients (</a:t>
            </a:r>
            <a:r>
              <a:rPr lang="en-US" dirty="0" err="1"/>
              <a:t>proximates</a:t>
            </a:r>
            <a:r>
              <a:rPr lang="en-US" dirty="0"/>
              <a:t>, vitamins, minerals).</a:t>
            </a:r>
          </a:p>
          <a:p>
            <a:pPr marL="0" indent="0">
              <a:buNone/>
            </a:pPr>
            <a:endParaRPr lang="en-US" dirty="0"/>
          </a:p>
          <a:p>
            <a:pPr marL="0" indent="0">
              <a:buNone/>
            </a:pPr>
            <a:r>
              <a:rPr lang="en-US" dirty="0"/>
              <a:t>Each food will have several nutrients and a corresponding unit of measure (example: iron is shown in mg).</a:t>
            </a:r>
          </a:p>
          <a:p>
            <a:pPr marL="0" indent="0">
              <a:buNone/>
            </a:pPr>
            <a:endParaRPr lang="en-US" dirty="0"/>
          </a:p>
          <a:p>
            <a:pPr marL="0" indent="0">
              <a:buNone/>
            </a:pPr>
            <a:r>
              <a:rPr lang="en-US" dirty="0"/>
              <a:t>Each nutrient will have data from SR and Foundation Foods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814964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014A1B-3B20-2A0C-F3B7-3DE2A32D52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66F14A-A575-64E6-E7CF-F4173B8711D6}"/>
              </a:ext>
            </a:extLst>
          </p:cNvPr>
          <p:cNvSpPr>
            <a:spLocks noGrp="1"/>
          </p:cNvSpPr>
          <p:nvPr>
            <p:ph type="title"/>
          </p:nvPr>
        </p:nvSpPr>
        <p:spPr>
          <a:xfrm>
            <a:off x="352696" y="399645"/>
            <a:ext cx="11416937" cy="1699319"/>
          </a:xfrm>
        </p:spPr>
        <p:txBody>
          <a:bodyPr/>
          <a:lstStyle/>
          <a:p>
            <a:pPr algn="ctr"/>
            <a:r>
              <a:rPr lang="en-US" dirty="0"/>
              <a:t>Standard Reference vs. Foundation Food Dataset</a:t>
            </a:r>
          </a:p>
        </p:txBody>
      </p:sp>
      <p:sp>
        <p:nvSpPr>
          <p:cNvPr id="3" name="Content Placeholder 2">
            <a:extLst>
              <a:ext uri="{FF2B5EF4-FFF2-40B4-BE49-F238E27FC236}">
                <a16:creationId xmlns:a16="http://schemas.microsoft.com/office/drawing/2014/main" id="{9E7AD989-4907-52A5-4E36-36EED03C5000}"/>
              </a:ext>
            </a:extLst>
          </p:cNvPr>
          <p:cNvSpPr>
            <a:spLocks noGrp="1"/>
          </p:cNvSpPr>
          <p:nvPr>
            <p:ph idx="11"/>
          </p:nvPr>
        </p:nvSpPr>
        <p:spPr>
          <a:xfrm>
            <a:off x="596961" y="1580606"/>
            <a:ext cx="11416937" cy="4637314"/>
          </a:xfrm>
        </p:spPr>
        <p:txBody>
          <a:bodyPr>
            <a:normAutofit fontScale="92500" lnSpcReduction="10000"/>
          </a:bodyPr>
          <a:lstStyle/>
          <a:p>
            <a:pPr marL="0" indent="0">
              <a:buNone/>
            </a:pPr>
            <a:r>
              <a:rPr lang="en-US" dirty="0"/>
              <a:t>SR Dataset</a:t>
            </a:r>
          </a:p>
          <a:p>
            <a:pPr lvl="1"/>
            <a:r>
              <a:rPr lang="en-US" dirty="0"/>
              <a:t>Mean</a:t>
            </a:r>
          </a:p>
          <a:p>
            <a:pPr lvl="1"/>
            <a:r>
              <a:rPr lang="en-US" dirty="0"/>
              <a:t>Minimum value</a:t>
            </a:r>
          </a:p>
          <a:p>
            <a:pPr lvl="1"/>
            <a:r>
              <a:rPr lang="en-US" dirty="0"/>
              <a:t>Maximum value</a:t>
            </a:r>
          </a:p>
          <a:p>
            <a:pPr lvl="1"/>
            <a:r>
              <a:rPr lang="en-US" dirty="0"/>
              <a:t>Standard error</a:t>
            </a:r>
          </a:p>
          <a:p>
            <a:pPr lvl="1"/>
            <a:r>
              <a:rPr lang="en-US" dirty="0"/>
              <a:t>Number of data points (n) 	</a:t>
            </a:r>
          </a:p>
          <a:p>
            <a:pPr marL="0" indent="0">
              <a:buNone/>
            </a:pPr>
            <a:r>
              <a:rPr lang="en-US" dirty="0"/>
              <a:t>*Note that min, max, and standard error values are not available in some of the SR dataset.  </a:t>
            </a:r>
          </a:p>
          <a:p>
            <a:pPr marL="0" indent="0">
              <a:buNone/>
            </a:pPr>
            <a:endParaRPr lang="en-US" dirty="0"/>
          </a:p>
          <a:p>
            <a:pPr marL="0" indent="0">
              <a:buNone/>
            </a:pPr>
            <a:r>
              <a:rPr lang="en-US" dirty="0"/>
              <a:t>Foundation Foods Dataset</a:t>
            </a:r>
          </a:p>
          <a:p>
            <a:pPr lvl="1"/>
            <a:r>
              <a:rPr lang="en-US" dirty="0"/>
              <a:t>Mean</a:t>
            </a:r>
          </a:p>
          <a:p>
            <a:pPr lvl="1"/>
            <a:r>
              <a:rPr lang="en-US" dirty="0"/>
              <a:t>Minimum value</a:t>
            </a:r>
          </a:p>
          <a:p>
            <a:pPr lvl="1"/>
            <a:r>
              <a:rPr lang="en-US" dirty="0"/>
              <a:t>Maximum value</a:t>
            </a:r>
          </a:p>
          <a:p>
            <a:pPr lvl="1"/>
            <a:r>
              <a:rPr lang="en-US" dirty="0"/>
              <a:t>Median</a:t>
            </a:r>
          </a:p>
          <a:p>
            <a:pPr lvl="1"/>
            <a:r>
              <a:rPr lang="en-US" dirty="0"/>
              <a:t>Number of data points (n)</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2134770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D63D8A803B97C449C3F4A0A11149BF6" ma:contentTypeVersion="6" ma:contentTypeDescription="Create a new document." ma:contentTypeScope="" ma:versionID="80d0b6a9346d4efe8ad5d7d8008e93d2">
  <xsd:schema xmlns:xsd="http://www.w3.org/2001/XMLSchema" xmlns:xs="http://www.w3.org/2001/XMLSchema" xmlns:p="http://schemas.microsoft.com/office/2006/metadata/properties" xmlns:ns2="190132a1-b740-41e9-a9d3-aef04dc8f2ab" targetNamespace="http://schemas.microsoft.com/office/2006/metadata/properties" ma:root="true" ma:fieldsID="1af1d3977dad7ca5335e0e89c03cc5f2" ns2:_="">
    <xsd:import namespace="190132a1-b740-41e9-a9d3-aef04dc8f2ab"/>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0132a1-b740-41e9-a9d3-aef04dc8f2a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4A492B8-424A-4904-929A-88F5AD65034D}">
  <ds:schemaRefs>
    <ds:schemaRef ds:uri="190132a1-b740-41e9-a9d3-aef04dc8f2a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C775F1E-3074-42BD-8284-26071418E72E}">
  <ds:schemaRefs>
    <ds:schemaRef ds:uri="http://schemas.microsoft.com/sharepoint/v3/contenttype/forms"/>
  </ds:schemaRefs>
</ds:datastoreItem>
</file>

<file path=customXml/itemProps3.xml><?xml version="1.0" encoding="utf-8"?>
<ds:datastoreItem xmlns:ds="http://schemas.openxmlformats.org/officeDocument/2006/customXml" ds:itemID="{473DFFFB-218A-4842-9644-3FF21FCE8788}">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8713</TotalTime>
  <Words>2170</Words>
  <Application>Microsoft Office PowerPoint</Application>
  <PresentationFormat>Widescreen</PresentationFormat>
  <Paragraphs>186</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Source Sans Pro</vt:lpstr>
      <vt:lpstr>Trebuchet MS</vt:lpstr>
      <vt:lpstr>Office Theme</vt:lpstr>
      <vt:lpstr>USDA FoodData Central (FDC)</vt:lpstr>
      <vt:lpstr>FoodData Central </vt:lpstr>
      <vt:lpstr>PowerPoint Presentation</vt:lpstr>
      <vt:lpstr>Standard Reference Legacy</vt:lpstr>
      <vt:lpstr>Foundation Foods</vt:lpstr>
      <vt:lpstr>Problem Statement</vt:lpstr>
      <vt:lpstr>Standard Reference vs. Foundation Food Dataset</vt:lpstr>
      <vt:lpstr>Standard Reference vs. Foundation Food Dataset</vt:lpstr>
      <vt:lpstr>Standard Reference vs. Foundation Food Dataset</vt:lpstr>
      <vt:lpstr>Standard Reference vs. Foundation Food Dataset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Kyle Allen McKillop</dc:creator>
  <cp:lastModifiedBy>Nickle, Melissa - REE-ARS</cp:lastModifiedBy>
  <cp:revision>210</cp:revision>
  <dcterms:created xsi:type="dcterms:W3CDTF">2021-12-08T19:58:55Z</dcterms:created>
  <dcterms:modified xsi:type="dcterms:W3CDTF">2024-02-24T02:09:21Z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0x010100DD63D8A803B97C449C3F4A0A11149BF6</vt:lpwstr>
  </property>
</Properties>
</file>